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57" r:id="rId3"/>
    <p:sldId id="258" r:id="rId4"/>
    <p:sldId id="259" r:id="rId5"/>
    <p:sldId id="275" r:id="rId6"/>
    <p:sldId id="264" r:id="rId7"/>
    <p:sldId id="277" r:id="rId8"/>
    <p:sldId id="278" r:id="rId9"/>
    <p:sldId id="279" r:id="rId10"/>
    <p:sldId id="280" r:id="rId11"/>
    <p:sldId id="281" r:id="rId12"/>
    <p:sldId id="282" r:id="rId13"/>
    <p:sldId id="283" r:id="rId14"/>
    <p:sldId id="284" r:id="rId15"/>
    <p:sldId id="285" r:id="rId16"/>
    <p:sldId id="288" r:id="rId17"/>
    <p:sldId id="289" r:id="rId18"/>
    <p:sldId id="290" r:id="rId19"/>
    <p:sldId id="291" r:id="rId20"/>
    <p:sldId id="287" r:id="rId21"/>
    <p:sldId id="292" r:id="rId22"/>
    <p:sldId id="293" r:id="rId23"/>
    <p:sldId id="295" r:id="rId24"/>
    <p:sldId id="294" r:id="rId25"/>
    <p:sldId id="296" r:id="rId26"/>
    <p:sldId id="297" r:id="rId27"/>
    <p:sldId id="298" r:id="rId28"/>
    <p:sldId id="300" r:id="rId29"/>
    <p:sldId id="299" r:id="rId30"/>
    <p:sldId id="301" r:id="rId31"/>
    <p:sldId id="302" r:id="rId32"/>
    <p:sldId id="305" r:id="rId33"/>
    <p:sldId id="306" r:id="rId34"/>
    <p:sldId id="309" r:id="rId35"/>
    <p:sldId id="307" r:id="rId36"/>
    <p:sldId id="308" r:id="rId37"/>
    <p:sldId id="310"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99" d="100"/>
          <a:sy n="99" d="100"/>
        </p:scale>
        <p:origin x="24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816"/>
    </p:cViewPr>
  </p:sorterViewPr>
  <p:notesViewPr>
    <p:cSldViewPr>
      <p:cViewPr varScale="1">
        <p:scale>
          <a:sx n="62" d="100"/>
          <a:sy n="62" d="100"/>
        </p:scale>
        <p:origin x="-1742"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pt-PT" dirty="0"/>
          </a:p>
        </p:txBody>
      </p:sp>
      <p:sp>
        <p:nvSpPr>
          <p:cNvPr id="3" name="Marcador de Posição d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4D6372F-88BF-4B7E-A6DB-39F32AC03A87}" type="datetimeFigureOut">
              <a:rPr lang="pt-PT"/>
              <a:pPr>
                <a:defRPr/>
              </a:pPr>
              <a:t>10-03-2017</a:t>
            </a:fld>
            <a:endParaRPr lang="pt-PT" dirty="0"/>
          </a:p>
        </p:txBody>
      </p:sp>
      <p:sp>
        <p:nvSpPr>
          <p:cNvPr id="4" name="Marcador de Posição da Imagem do Diapositivo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PT" noProof="0" dirty="0" smtClean="0"/>
          </a:p>
        </p:txBody>
      </p:sp>
      <p:sp>
        <p:nvSpPr>
          <p:cNvPr id="5" name="Marcador de Posição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pt-PT" dirty="0"/>
          </a:p>
        </p:txBody>
      </p:sp>
      <p:sp>
        <p:nvSpPr>
          <p:cNvPr id="7" name="Marcador de Posição do Número do Diapositivo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1DE639E3-866D-48A7-A499-1ABA155746B3}" type="slidenum">
              <a:rPr lang="pt-PT"/>
              <a:pPr>
                <a:defRPr/>
              </a:pPr>
              <a:t>‹nº›</a:t>
            </a:fld>
            <a:endParaRPr lang="pt-PT" dirty="0"/>
          </a:p>
        </p:txBody>
      </p:sp>
    </p:spTree>
    <p:extLst>
      <p:ext uri="{BB962C8B-B14F-4D97-AF65-F5344CB8AC3E}">
        <p14:creationId xmlns:p14="http://schemas.microsoft.com/office/powerpoint/2010/main" val="2382726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1</a:t>
            </a:fld>
            <a:endParaRPr lang="pt-PT" dirty="0"/>
          </a:p>
        </p:txBody>
      </p:sp>
    </p:spTree>
    <p:extLst>
      <p:ext uri="{BB962C8B-B14F-4D97-AF65-F5344CB8AC3E}">
        <p14:creationId xmlns:p14="http://schemas.microsoft.com/office/powerpoint/2010/main" val="52467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2</a:t>
            </a:fld>
            <a:endParaRPr lang="pt-PT" dirty="0"/>
          </a:p>
        </p:txBody>
      </p:sp>
    </p:spTree>
    <p:extLst>
      <p:ext uri="{BB962C8B-B14F-4D97-AF65-F5344CB8AC3E}">
        <p14:creationId xmlns:p14="http://schemas.microsoft.com/office/powerpoint/2010/main" val="20504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lvl1pPr>
              <a:defRPr/>
            </a:lvl1pPr>
          </a:lstStyle>
          <a:p>
            <a:pPr>
              <a:defRPr/>
            </a:pPr>
            <a:fld id="{6863F3DD-6539-49E0-8372-41AC58155230}"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8BA8F932-C44C-4D51-BBA6-4BE62AF1DBD2}" type="slidenum">
              <a:rPr lang="en-GB" altLang="pt-PT"/>
              <a:pPr>
                <a:defRPr/>
              </a:pPr>
              <a:t>‹nº›</a:t>
            </a:fld>
            <a:endParaRPr lang="en-GB" altLang="pt-PT" dirty="0"/>
          </a:p>
        </p:txBody>
      </p:sp>
    </p:spTree>
    <p:extLst>
      <p:ext uri="{BB962C8B-B14F-4D97-AF65-F5344CB8AC3E}">
        <p14:creationId xmlns:p14="http://schemas.microsoft.com/office/powerpoint/2010/main" val="46624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DA369562-C49D-4C69-85BC-B76C78F9E4D1}"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F673423-17BD-4CE2-9573-9C0C76B7A6E2}" type="slidenum">
              <a:rPr lang="en-GB" altLang="pt-PT"/>
              <a:pPr>
                <a:defRPr/>
              </a:pPr>
              <a:t>‹nº›</a:t>
            </a:fld>
            <a:endParaRPr lang="en-GB" altLang="pt-PT" dirty="0"/>
          </a:p>
        </p:txBody>
      </p:sp>
    </p:spTree>
    <p:extLst>
      <p:ext uri="{BB962C8B-B14F-4D97-AF65-F5344CB8AC3E}">
        <p14:creationId xmlns:p14="http://schemas.microsoft.com/office/powerpoint/2010/main" val="217489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2FD128F5-E27C-4AD9-94F3-0442FF10190C}"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9A0885AF-9E35-4378-B547-716EFB1888DB}" type="slidenum">
              <a:rPr lang="en-GB" altLang="pt-PT"/>
              <a:pPr>
                <a:defRPr/>
              </a:pPr>
              <a:t>‹nº›</a:t>
            </a:fld>
            <a:endParaRPr lang="en-GB" altLang="pt-PT" dirty="0"/>
          </a:p>
        </p:txBody>
      </p:sp>
    </p:spTree>
    <p:extLst>
      <p:ext uri="{BB962C8B-B14F-4D97-AF65-F5344CB8AC3E}">
        <p14:creationId xmlns:p14="http://schemas.microsoft.com/office/powerpoint/2010/main" val="33636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BF745265-E21D-41BF-9B8D-123AC1BEA033}"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B8B1DC9D-618A-400F-94E9-3CD2C81EF5C0}" type="slidenum">
              <a:rPr lang="en-GB" altLang="pt-PT"/>
              <a:pPr>
                <a:defRPr/>
              </a:pPr>
              <a:t>‹nº›</a:t>
            </a:fld>
            <a:endParaRPr lang="en-GB" altLang="pt-PT" dirty="0"/>
          </a:p>
        </p:txBody>
      </p:sp>
    </p:spTree>
    <p:extLst>
      <p:ext uri="{BB962C8B-B14F-4D97-AF65-F5344CB8AC3E}">
        <p14:creationId xmlns:p14="http://schemas.microsoft.com/office/powerpoint/2010/main" val="361640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E6CD9BEE-E144-4121-9FAE-698CEEFAA3CE}"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BE3DFFA-DF70-46A9-A2F3-597148BAB849}" type="slidenum">
              <a:rPr lang="en-GB" altLang="pt-PT"/>
              <a:pPr>
                <a:defRPr/>
              </a:pPr>
              <a:t>‹nº›</a:t>
            </a:fld>
            <a:endParaRPr lang="en-GB" altLang="pt-PT" dirty="0"/>
          </a:p>
        </p:txBody>
      </p:sp>
    </p:spTree>
    <p:extLst>
      <p:ext uri="{BB962C8B-B14F-4D97-AF65-F5344CB8AC3E}">
        <p14:creationId xmlns:p14="http://schemas.microsoft.com/office/powerpoint/2010/main" val="344514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3"/>
          <p:cNvSpPr>
            <a:spLocks noGrp="1"/>
          </p:cNvSpPr>
          <p:nvPr>
            <p:ph type="dt" sz="half" idx="10"/>
          </p:nvPr>
        </p:nvSpPr>
        <p:spPr/>
        <p:txBody>
          <a:bodyPr/>
          <a:lstStyle>
            <a:lvl1pPr>
              <a:defRPr/>
            </a:lvl1pPr>
          </a:lstStyle>
          <a:p>
            <a:pPr>
              <a:defRPr/>
            </a:pPr>
            <a:fld id="{DE8F0717-7F00-4337-A8F2-1210BE080306}"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B8DB53E8-FA0C-41C8-B57E-B81F9070791C}" type="slidenum">
              <a:rPr lang="en-GB" altLang="pt-PT"/>
              <a:pPr>
                <a:defRPr/>
              </a:pPr>
              <a:t>‹nº›</a:t>
            </a:fld>
            <a:endParaRPr lang="en-GB" altLang="pt-PT" dirty="0"/>
          </a:p>
        </p:txBody>
      </p:sp>
    </p:spTree>
    <p:extLst>
      <p:ext uri="{BB962C8B-B14F-4D97-AF65-F5344CB8AC3E}">
        <p14:creationId xmlns:p14="http://schemas.microsoft.com/office/powerpoint/2010/main" val="40106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3"/>
          <p:cNvSpPr>
            <a:spLocks noGrp="1"/>
          </p:cNvSpPr>
          <p:nvPr>
            <p:ph type="dt" sz="half" idx="10"/>
          </p:nvPr>
        </p:nvSpPr>
        <p:spPr/>
        <p:txBody>
          <a:bodyPr/>
          <a:lstStyle>
            <a:lvl1pPr>
              <a:defRPr/>
            </a:lvl1pPr>
          </a:lstStyle>
          <a:p>
            <a:pPr>
              <a:defRPr/>
            </a:pPr>
            <a:fld id="{B289547C-7333-44A4-888C-5C6FF4BB6C2D}" type="datetime1">
              <a:rPr lang="en-GB" smtClean="0"/>
              <a:t>10/03/2017</a:t>
            </a:fld>
            <a:endParaRPr lang="en-GB" dirty="0"/>
          </a:p>
        </p:txBody>
      </p:sp>
      <p:sp>
        <p:nvSpPr>
          <p:cNvPr id="8" name="Marcador de Posição do Rodapé 4"/>
          <p:cNvSpPr>
            <a:spLocks noGrp="1"/>
          </p:cNvSpPr>
          <p:nvPr>
            <p:ph type="ftr" sz="quarter" idx="11"/>
          </p:nvPr>
        </p:nvSpPr>
        <p:spPr/>
        <p:txBody>
          <a:bodyPr/>
          <a:lstStyle>
            <a:lvl1pPr>
              <a:defRPr/>
            </a:lvl1pPr>
          </a:lstStyle>
          <a:p>
            <a:pPr>
              <a:defRPr/>
            </a:pPr>
            <a:endParaRPr lang="en-GB" dirty="0"/>
          </a:p>
        </p:txBody>
      </p:sp>
      <p:sp>
        <p:nvSpPr>
          <p:cNvPr id="9" name="Marcador de Posição do Número do Diapositivo 5"/>
          <p:cNvSpPr>
            <a:spLocks noGrp="1"/>
          </p:cNvSpPr>
          <p:nvPr>
            <p:ph type="sldNum" sz="quarter" idx="12"/>
          </p:nvPr>
        </p:nvSpPr>
        <p:spPr/>
        <p:txBody>
          <a:bodyPr/>
          <a:lstStyle>
            <a:lvl1pPr>
              <a:defRPr/>
            </a:lvl1pPr>
          </a:lstStyle>
          <a:p>
            <a:pPr>
              <a:defRPr/>
            </a:pPr>
            <a:fld id="{D73CC663-07A8-44A5-86EB-4AAA8C3001B1}" type="slidenum">
              <a:rPr lang="en-GB" altLang="pt-PT"/>
              <a:pPr>
                <a:defRPr/>
              </a:pPr>
              <a:t>‹nº›</a:t>
            </a:fld>
            <a:endParaRPr lang="en-GB" altLang="pt-PT" dirty="0"/>
          </a:p>
        </p:txBody>
      </p:sp>
    </p:spTree>
    <p:extLst>
      <p:ext uri="{BB962C8B-B14F-4D97-AF65-F5344CB8AC3E}">
        <p14:creationId xmlns:p14="http://schemas.microsoft.com/office/powerpoint/2010/main" val="2626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3"/>
          <p:cNvSpPr>
            <a:spLocks noGrp="1"/>
          </p:cNvSpPr>
          <p:nvPr>
            <p:ph type="dt" sz="half" idx="10"/>
          </p:nvPr>
        </p:nvSpPr>
        <p:spPr/>
        <p:txBody>
          <a:bodyPr/>
          <a:lstStyle>
            <a:lvl1pPr>
              <a:defRPr/>
            </a:lvl1pPr>
          </a:lstStyle>
          <a:p>
            <a:pPr>
              <a:defRPr/>
            </a:pPr>
            <a:fld id="{69829483-EEA8-4234-BDBA-2A1AC4E5F5CD}" type="datetime1">
              <a:rPr lang="en-GB" smtClean="0"/>
              <a:t>10/03/2017</a:t>
            </a:fld>
            <a:endParaRPr lang="en-GB" dirty="0"/>
          </a:p>
        </p:txBody>
      </p:sp>
      <p:sp>
        <p:nvSpPr>
          <p:cNvPr id="4" name="Marcador de Posição do Rodapé 4"/>
          <p:cNvSpPr>
            <a:spLocks noGrp="1"/>
          </p:cNvSpPr>
          <p:nvPr>
            <p:ph type="ftr" sz="quarter" idx="11"/>
          </p:nvPr>
        </p:nvSpPr>
        <p:spPr/>
        <p:txBody>
          <a:bodyPr/>
          <a:lstStyle>
            <a:lvl1pPr>
              <a:defRPr/>
            </a:lvl1pPr>
          </a:lstStyle>
          <a:p>
            <a:pPr>
              <a:defRPr/>
            </a:pPr>
            <a:endParaRPr lang="en-GB" dirty="0"/>
          </a:p>
        </p:txBody>
      </p:sp>
      <p:sp>
        <p:nvSpPr>
          <p:cNvPr id="5" name="Marcador de Posição do Número do Diapositivo 5"/>
          <p:cNvSpPr>
            <a:spLocks noGrp="1"/>
          </p:cNvSpPr>
          <p:nvPr>
            <p:ph type="sldNum" sz="quarter" idx="12"/>
          </p:nvPr>
        </p:nvSpPr>
        <p:spPr/>
        <p:txBody>
          <a:bodyPr/>
          <a:lstStyle>
            <a:lvl1pPr>
              <a:defRPr/>
            </a:lvl1pPr>
          </a:lstStyle>
          <a:p>
            <a:pPr>
              <a:defRPr/>
            </a:pPr>
            <a:fld id="{B0160578-5A63-453C-9548-1D401AF03B0A}" type="slidenum">
              <a:rPr lang="en-GB" altLang="pt-PT"/>
              <a:pPr>
                <a:defRPr/>
              </a:pPr>
              <a:t>‹nº›</a:t>
            </a:fld>
            <a:endParaRPr lang="en-GB" altLang="pt-PT" dirty="0"/>
          </a:p>
        </p:txBody>
      </p:sp>
    </p:spTree>
    <p:extLst>
      <p:ext uri="{BB962C8B-B14F-4D97-AF65-F5344CB8AC3E}">
        <p14:creationId xmlns:p14="http://schemas.microsoft.com/office/powerpoint/2010/main" val="1707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BAE1909B-6AA6-4900-A2E5-997A2506DE1F}" type="datetime1">
              <a:rPr lang="en-GB" smtClean="0"/>
              <a:t>10/03/2017</a:t>
            </a:fld>
            <a:endParaRPr lang="en-GB" dirty="0"/>
          </a:p>
        </p:txBody>
      </p:sp>
      <p:sp>
        <p:nvSpPr>
          <p:cNvPr id="3" name="Marcador de Posição do Rodapé 4"/>
          <p:cNvSpPr>
            <a:spLocks noGrp="1"/>
          </p:cNvSpPr>
          <p:nvPr>
            <p:ph type="ftr" sz="quarter" idx="11"/>
          </p:nvPr>
        </p:nvSpPr>
        <p:spPr/>
        <p:txBody>
          <a:bodyPr/>
          <a:lstStyle>
            <a:lvl1pPr>
              <a:defRPr/>
            </a:lvl1pPr>
          </a:lstStyle>
          <a:p>
            <a:pPr>
              <a:defRPr/>
            </a:pPr>
            <a:endParaRPr lang="en-GB"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699AE251-0AAD-4B2F-A973-37B63E9A5EA2}" type="slidenum">
              <a:rPr lang="en-GB" altLang="pt-PT"/>
              <a:pPr>
                <a:defRPr/>
              </a:pPr>
              <a:t>‹nº›</a:t>
            </a:fld>
            <a:endParaRPr lang="en-GB" altLang="pt-PT" dirty="0"/>
          </a:p>
        </p:txBody>
      </p:sp>
    </p:spTree>
    <p:extLst>
      <p:ext uri="{BB962C8B-B14F-4D97-AF65-F5344CB8AC3E}">
        <p14:creationId xmlns:p14="http://schemas.microsoft.com/office/powerpoint/2010/main" val="325811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51409D31-9629-4825-BBF3-C1B03D1BCC24}"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13774CDC-1EA9-46D0-901D-FB7B223553B4}" type="slidenum">
              <a:rPr lang="en-GB" altLang="pt-PT"/>
              <a:pPr>
                <a:defRPr/>
              </a:pPr>
              <a:t>‹nº›</a:t>
            </a:fld>
            <a:endParaRPr lang="en-GB" altLang="pt-PT" dirty="0"/>
          </a:p>
        </p:txBody>
      </p:sp>
    </p:spTree>
    <p:extLst>
      <p:ext uri="{BB962C8B-B14F-4D97-AF65-F5344CB8AC3E}">
        <p14:creationId xmlns:p14="http://schemas.microsoft.com/office/powerpoint/2010/main" val="259237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BC08842B-C601-4245-BC78-A88196E09C14}"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852FB7C9-CA8C-4610-9179-02E39D3395FE}" type="slidenum">
              <a:rPr lang="en-GB" altLang="pt-PT"/>
              <a:pPr>
                <a:defRPr/>
              </a:pPr>
              <a:t>‹nº›</a:t>
            </a:fld>
            <a:endParaRPr lang="en-GB" altLang="pt-PT" dirty="0"/>
          </a:p>
        </p:txBody>
      </p:sp>
    </p:spTree>
    <p:extLst>
      <p:ext uri="{BB962C8B-B14F-4D97-AF65-F5344CB8AC3E}">
        <p14:creationId xmlns:p14="http://schemas.microsoft.com/office/powerpoint/2010/main" val="39468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endParaRPr lang="en-GB" altLang="pt-PT" smtClean="0"/>
          </a:p>
        </p:txBody>
      </p:sp>
      <p:sp>
        <p:nvSpPr>
          <p:cNvPr id="1027"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GB" altLang="pt-PT" smtClean="0"/>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1D09B2A-7DD9-4429-915C-2078ADCDDEF5}" type="datetime1">
              <a:rPr lang="en-GB" smtClean="0"/>
              <a:t>10/03/2017</a:t>
            </a:fld>
            <a:endParaRPr lang="en-GB" dirty="0"/>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dirty="0"/>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6836D53-F501-4FB7-87C6-763F36FBA10E}" type="slidenum">
              <a:rPr lang="en-GB" altLang="pt-PT"/>
              <a:pPr>
                <a:defRPr/>
              </a:pPr>
              <a:t>‹nº›</a:t>
            </a:fld>
            <a:endParaRPr lang="en-GB" altLang="pt-P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pt.wikipedia.org/wiki/Ficheiro:Triangular_distribution_CMF.png" TargetMode="External"/><Relationship Id="rId5" Type="http://schemas.openxmlformats.org/officeDocument/2006/relationships/image" Target="../media/image26.png"/><Relationship Id="rId4" Type="http://schemas.openxmlformats.org/officeDocument/2006/relationships/hyperlink" Target="http://pt.wikipedia.org/wiki/Ficheiro:Triangular_distribution_PMF.pn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Simulacao%20-%20Exerc.%205.xls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Simulacao%20-%20Ex.%206.xls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Simula&#231;&#227;o%20-%20Ex%20%208.xls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Simulacao%20-%20Ex%20%208%20AUT.xls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Simulacao%20-%20Seguro%20Cosmic.xls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Simulacao-Jogo%20da%20moeda.xls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23" y="0"/>
            <a:ext cx="9149423" cy="549275"/>
          </a:xfrm>
          <a:ln w="57150">
            <a:noFill/>
          </a:ln>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539552" y="548681"/>
            <a:ext cx="8351837" cy="6054392"/>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INVESTIGAÇÃO OPERACIONAL II</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Capítulo 5</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 </a:t>
            </a:r>
          </a:p>
          <a:p>
            <a:pPr eaLnBrk="1" fontAlgn="auto" hangingPunct="1">
              <a:spcAft>
                <a:spcPts val="0"/>
              </a:spcAft>
              <a:defRPr/>
            </a:pPr>
            <a:r>
              <a:rPr lang="en-GB" sz="2000" b="1" dirty="0" smtClean="0">
                <a:solidFill>
                  <a:schemeClr val="tx1"/>
                </a:solidFill>
                <a:latin typeface="Arial" pitchFamily="34" charset="0"/>
                <a:cs typeface="Arial" pitchFamily="34" charset="0"/>
              </a:rPr>
              <a:t>SIMULAÇÃO</a:t>
            </a:r>
            <a:endParaRPr lang="en-GB" sz="20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20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r>
              <a:rPr lang="en-GB" sz="1400" b="1" dirty="0" smtClean="0">
                <a:solidFill>
                  <a:schemeClr val="tx1"/>
                </a:solidFill>
                <a:latin typeface="Arial" pitchFamily="34" charset="0"/>
                <a:cs typeface="Arial" pitchFamily="34" charset="0"/>
              </a:rPr>
              <a:t>Manuel Ramalhete</a:t>
            </a:r>
          </a:p>
        </p:txBody>
      </p:sp>
      <p:cxnSp>
        <p:nvCxnSpPr>
          <p:cNvPr id="5" name="Conexão recta 4"/>
          <p:cNvCxnSpPr/>
          <p:nvPr/>
        </p:nvCxnSpPr>
        <p:spPr>
          <a:xfrm>
            <a:off x="0" y="54868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cta 7"/>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a:t>
            </a:fld>
            <a:endParaRPr lang="en-GB" altLang="pt-PT" dirty="0"/>
          </a:p>
        </p:txBody>
      </p:sp>
    </p:spTree>
    <p:extLst>
      <p:ext uri="{BB962C8B-B14F-4D97-AF65-F5344CB8AC3E}">
        <p14:creationId xmlns:p14="http://schemas.microsoft.com/office/powerpoint/2010/main" val="2768737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581069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3 </a:t>
                </a:r>
                <a:r>
                  <a:rPr lang="pt-PT" sz="1200" dirty="0" smtClean="0">
                    <a:latin typeface="Arial" panose="020B0604020202020204" pitchFamily="34" charset="0"/>
                    <a:cs typeface="Arial" panose="020B0604020202020204" pitchFamily="34" charset="0"/>
                  </a:rPr>
                  <a:t>(fila de espera) Considere-se um posto clínico onde existe apenas um oftalmologista e as chegadas se processam de acordo com um processo Poisson de média </a:t>
                </a:r>
                <a:r>
                  <a:rPr lang="el-GR" sz="1200" b="1" dirty="0" smtClean="0">
                    <a:latin typeface="Cambria Math"/>
                    <a:ea typeface="Cambria Math"/>
                    <a:cs typeface="Arial" panose="020B0604020202020204" pitchFamily="34" charset="0"/>
                  </a:rPr>
                  <a:t>λ</a:t>
                </a:r>
                <a:r>
                  <a:rPr lang="pt-PT" sz="1200" dirty="0" smtClean="0">
                    <a:latin typeface="Cambria Math"/>
                    <a:ea typeface="Cambria Math"/>
                    <a:cs typeface="Arial" panose="020B0604020202020204" pitchFamily="34" charset="0"/>
                  </a:rPr>
                  <a:t>=3 </a:t>
                </a:r>
                <a:r>
                  <a:rPr lang="pt-PT" sz="1200" dirty="0" smtClean="0">
                    <a:latin typeface="Arial" panose="020B0604020202020204" pitchFamily="34" charset="0"/>
                    <a:ea typeface="Cambria Math"/>
                    <a:cs typeface="Arial" panose="020B0604020202020204" pitchFamily="34" charset="0"/>
                  </a:rPr>
                  <a:t>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oftalmologista consegue ver, em média</a:t>
                </a:r>
                <a:r>
                  <a:rPr lang="pt-PT" sz="1200" dirty="0" smtClean="0">
                    <a:latin typeface="Cambria Math"/>
                    <a:ea typeface="Cambria Math"/>
                    <a:cs typeface="Arial" panose="020B0604020202020204" pitchFamily="34" charset="0"/>
                  </a:rPr>
                  <a:t>,  </a:t>
                </a:r>
                <a14:m>
                  <m:oMath xmlns:m="http://schemas.openxmlformats.org/officeDocument/2006/math">
                    <m:r>
                      <a:rPr lang="pt-PT" sz="1200" b="1" i="1" dirty="0" smtClean="0">
                        <a:latin typeface="Cambria Math" panose="02040503050406030204" pitchFamily="18" charset="0"/>
                        <a:ea typeface="Cambria Math"/>
                        <a:cs typeface="Arial" panose="020B0604020202020204" pitchFamily="34" charset="0"/>
                      </a:rPr>
                      <m:t>µ=</m:t>
                    </m:r>
                    <m:r>
                      <a:rPr lang="pt-PT" sz="1200" b="1" i="1" dirty="0" smtClean="0">
                        <a:latin typeface="Cambria Math" panose="02040503050406030204" pitchFamily="18" charset="0"/>
                        <a:ea typeface="Cambria Math"/>
                        <a:cs typeface="Arial" panose="020B0604020202020204" pitchFamily="34" charset="0"/>
                      </a:rPr>
                      <m:t>𝟓</m:t>
                    </m:r>
                  </m:oMath>
                </a14:m>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doentes 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podendo o tempo de cada doente leva a ser atendido ser aproximado por uma exponencial.  Simule o comportamento do sistema durante uma hora</a:t>
                </a:r>
                <a:r>
                  <a:rPr lang="pt-PT" sz="1200" dirty="0" smtClean="0">
                    <a:latin typeface="Cambria Math"/>
                    <a:ea typeface="Cambria Math"/>
                    <a:cs typeface="Arial" panose="020B0604020202020204" pitchFamily="34" charset="0"/>
                  </a:rPr>
                  <a:t>.</a:t>
                </a:r>
              </a:p>
              <a:p>
                <a:pPr marL="176213" algn="just"/>
                <a:endParaRPr lang="pt-PT" sz="1200" i="1" dirty="0">
                  <a:latin typeface="Cambria Math"/>
                  <a:ea typeface="Cambria Math"/>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À medida que os doentes chegam entram na fila até serem atendidos, após o que abandonam o sistema.</a:t>
                </a:r>
              </a:p>
              <a:p>
                <a:pPr marL="176213" algn="just"/>
                <a:endParaRPr lang="pt-PT" sz="1200" dirty="0">
                  <a:latin typeface="Arial" panose="020B0604020202020204" pitchFamily="34" charset="0"/>
                  <a:ea typeface="Cambria Math"/>
                  <a:cs typeface="Arial" panose="020B0604020202020204" pitchFamily="34" charset="0"/>
                </a:endParaRPr>
              </a:p>
              <a:p>
                <a:pPr marL="404813" indent="-228600" algn="just">
                  <a:buFont typeface="+mj-lt"/>
                  <a:buAutoNum type="arabicPeriod"/>
                </a:pPr>
                <a:r>
                  <a:rPr lang="pt-PT" sz="1200" b="1" dirty="0" smtClean="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r>
                      <a:rPr lang="pt-PT" sz="1200" b="0" i="1" smtClean="0">
                        <a:latin typeface="Cambria Math"/>
                        <a:cs typeface="Arial" panose="020B0604020202020204" pitchFamily="34" charset="0"/>
                      </a:rPr>
                      <m:t> </m:t>
                    </m:r>
                  </m:oMath>
                </a14:m>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utentes no sistema no momento </a:t>
                </a:r>
                <a:r>
                  <a:rPr lang="pt-PT" sz="1200" i="1" dirty="0" smtClean="0">
                    <a:latin typeface="Arial" panose="020B0604020202020204" pitchFamily="34" charset="0"/>
                    <a:cs typeface="Arial" panose="020B0604020202020204" pitchFamily="34" charset="0"/>
                  </a:rPr>
                  <a:t>t;</a:t>
                </a:r>
              </a:p>
              <a:p>
                <a:pPr marL="404813" indent="-228600" algn="just">
                  <a:buFont typeface="+mj-lt"/>
                  <a:buAutoNum type="arabicPeriod"/>
                </a:pPr>
                <a:endParaRPr lang="pt-PT" sz="1200" i="1" dirty="0" smtClean="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empo de simulação, ou relógio</a:t>
                </a:r>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Os Acontecimentos, que alteram o estado do sistema, são:</a:t>
                </a:r>
              </a:p>
              <a:p>
                <a:pPr marL="404813" indent="-228600" algn="just">
                  <a:buFont typeface="+mj-lt"/>
                  <a:buAutoNum type="arabicPeriod"/>
                </a:pPr>
                <a:endParaRPr lang="pt-PT" sz="1200" dirty="0">
                  <a:latin typeface="Arial" panose="020B0604020202020204" pitchFamily="34" charset="0"/>
                  <a:cs typeface="Arial" panose="020B0604020202020204" pitchFamily="34" charset="0"/>
                </a:endParaRPr>
              </a:p>
              <a:p>
                <a:pPr marL="347663" indent="952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	Chegada de um utente</a:t>
                </a:r>
              </a:p>
              <a:p>
                <a:pPr marL="804863" lvl="1" algn="just">
                  <a:tabLst>
                    <a:tab pos="534988" algn="l"/>
                  </a:tabLst>
                </a:pPr>
                <a:endParaRPr lang="pt-PT" sz="1200" dirty="0" smtClean="0">
                  <a:latin typeface="Arial" panose="020B0604020202020204" pitchFamily="34" charset="0"/>
                  <a:cs typeface="Arial" panose="020B0604020202020204" pitchFamily="34" charset="0"/>
                </a:endParaRPr>
              </a:p>
              <a:p>
                <a:pPr marL="531813" lvl="1" indent="-1714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Fim do serviço (consulta), que determina uma saída</a:t>
                </a:r>
              </a:p>
              <a:p>
                <a:pPr marL="360363" lvl="1" algn="just">
                  <a:tabLst>
                    <a:tab pos="534988" algn="l"/>
                  </a:tabLst>
                </a:pPr>
                <a:endParaRPr lang="pt-PT" sz="1200" dirty="0" smtClean="0">
                  <a:latin typeface="Arial" panose="020B0604020202020204" pitchFamily="34" charset="0"/>
                  <a:cs typeface="Arial" panose="020B0604020202020204" pitchFamily="34" charset="0"/>
                </a:endParaRPr>
              </a:p>
              <a:p>
                <a:pPr marL="176213" lvl="1" algn="just">
                  <a:tabLst>
                    <a:tab pos="534988" algn="l"/>
                  </a:tabLst>
                </a:pPr>
                <a:r>
                  <a:rPr lang="pt-PT" sz="1200" b="1" dirty="0" smtClean="0">
                    <a:latin typeface="Arial" panose="020B0604020202020204" pitchFamily="34" charset="0"/>
                    <a:cs typeface="Arial" panose="020B0604020202020204" pitchFamily="34" charset="0"/>
                  </a:rPr>
                  <a:t>4.	</a:t>
                </a:r>
                <a:r>
                  <a:rPr lang="pt-PT" sz="1200" dirty="0" smtClean="0">
                    <a:latin typeface="Arial" panose="020B0604020202020204" pitchFamily="34" charset="0"/>
                    <a:cs typeface="Arial" panose="020B0604020202020204" pitchFamily="34" charset="0"/>
                  </a:rPr>
                  <a:t>Mecanismo de transição do sistema:</a:t>
                </a:r>
              </a:p>
              <a:p>
                <a:pPr marL="176213" lvl="1" algn="just">
                  <a:tabLst>
                    <a:tab pos="534988" algn="l"/>
                  </a:tabLst>
                </a:pPr>
                <a:endParaRPr lang="pt-PT" sz="1200" dirty="0">
                  <a:latin typeface="Arial" panose="020B0604020202020204" pitchFamily="34" charset="0"/>
                  <a:cs typeface="Arial" panose="020B0604020202020204" pitchFamily="34" charset="0"/>
                </a:endParaRPr>
              </a:p>
              <a:p>
                <a:pPr marL="176213" lvl="1" algn="just">
                  <a:tabLst>
                    <a:tab pos="534988" algn="l"/>
                  </a:tabLst>
                </a:pPr>
                <a:r>
                  <a:rPr lang="pt-PT" sz="1200" dirty="0" smtClean="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𝒄𝒉𝒆𝒈𝒂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𝒔𝒂</m:t>
                            </m:r>
                            <m:r>
                              <a:rPr lang="pt-PT" sz="1200" b="1" i="1" smtClean="0">
                                <a:latin typeface="Cambria Math"/>
                                <a:cs typeface="Arial" panose="020B0604020202020204" pitchFamily="34" charset="0"/>
                              </a:rPr>
                              <m:t>í</m:t>
                            </m:r>
                            <m:r>
                              <a:rPr lang="pt-PT" sz="1200" b="1" i="1" smtClean="0">
                                <a:latin typeface="Cambria Math"/>
                                <a:cs typeface="Arial" panose="020B0604020202020204" pitchFamily="34" charset="0"/>
                              </a:rPr>
                              <m:t>𝒅𝒂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qArr>
                      </m:e>
                    </m:d>
                  </m:oMath>
                </a14:m>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endParaRPr lang="pt-PT" sz="1200" dirty="0" smtClean="0">
                  <a:latin typeface="Arial" panose="020B0604020202020204" pitchFamily="34" charset="0"/>
                  <a:cs typeface="Arial" panose="020B0604020202020204" pitchFamily="34" charset="0"/>
                </a:endParaRPr>
              </a:p>
              <a:p>
                <a:pPr marL="534988" indent="-358775" algn="just"/>
                <a:r>
                  <a:rPr lang="pt-PT" sz="1200" b="1" dirty="0" smtClean="0">
                    <a:latin typeface="Arial" panose="020B0604020202020204" pitchFamily="34" charset="0"/>
                    <a:cs typeface="Arial" panose="020B0604020202020204" pitchFamily="34" charset="0"/>
                  </a:rPr>
                  <a:t>5.	</a:t>
                </a:r>
                <a:r>
                  <a:rPr lang="pt-PT" sz="1200" dirty="0" smtClean="0">
                    <a:latin typeface="Arial" panose="020B0604020202020204" pitchFamily="34" charset="0"/>
                    <a:cs typeface="Arial" panose="020B0604020202020204" pitchFamily="34" charset="0"/>
                  </a:rPr>
                  <a:t>Há duas formas de fazer avançar o relógio (Tempo) e registar as alterações do sistema:</a:t>
                </a:r>
              </a:p>
              <a:p>
                <a:pPr marL="534988" indent="-358775" algn="just"/>
                <a:endParaRPr lang="pt-PT" sz="1200"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Incremento de </a:t>
                </a:r>
                <a:r>
                  <a:rPr lang="pt-PT" sz="1200" i="1" dirty="0">
                    <a:latin typeface="Arial" panose="020B0604020202020204" pitchFamily="34" charset="0"/>
                    <a:cs typeface="Arial" panose="020B0604020202020204" pitchFamily="34" charset="0"/>
                  </a:rPr>
                  <a:t>T</a:t>
                </a:r>
                <a:r>
                  <a:rPr lang="pt-PT" sz="1200" i="1" dirty="0" smtClean="0">
                    <a:latin typeface="Arial" panose="020B0604020202020204" pitchFamily="34" charset="0"/>
                    <a:cs typeface="Arial" panose="020B0604020202020204" pitchFamily="34" charset="0"/>
                  </a:rPr>
                  <a:t>empo Fixo</a:t>
                </a:r>
              </a:p>
              <a:p>
                <a:pPr marL="534988"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(b)</a:t>
                </a:r>
                <a:r>
                  <a:rPr lang="pt-PT" sz="1200" dirty="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Incremento de Tempo </a:t>
                </a:r>
                <a:r>
                  <a:rPr lang="pt-PT" sz="1200" i="1" dirty="0" smtClean="0">
                    <a:latin typeface="Arial" panose="020B0604020202020204" pitchFamily="34" charset="0"/>
                    <a:cs typeface="Arial" panose="020B0604020202020204" pitchFamily="34" charset="0"/>
                  </a:rPr>
                  <a:t>Variável</a:t>
                </a:r>
                <a:endParaRPr lang="pt-PT" sz="1200" i="1" dirty="0">
                  <a:latin typeface="Arial" panose="020B0604020202020204" pitchFamily="34" charset="0"/>
                  <a:cs typeface="Arial" panose="020B0604020202020204" pitchFamily="34" charset="0"/>
                </a:endParaRPr>
              </a:p>
              <a:p>
                <a:pPr marL="534988"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992188" lvl="1" algn="just"/>
                <a:endParaRPr lang="pt-PT" sz="1200" i="1" dirty="0" smtClean="0">
                  <a:latin typeface="Arial" panose="020B0604020202020204" pitchFamily="34" charset="0"/>
                  <a:cs typeface="Arial" panose="020B0604020202020204" pitchFamily="34" charset="0"/>
                </a:endParaRPr>
              </a:p>
              <a:p>
                <a:pPr marL="176213" algn="just"/>
                <a:endParaRPr lang="pt-PT" sz="1200" i="1" dirty="0"/>
              </a:p>
              <a:p>
                <a:pPr marL="176213"/>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5810693"/>
              </a:xfrm>
              <a:prstGeom prst="rect">
                <a:avLst/>
              </a:prstGeom>
              <a:blipFill>
                <a:blip r:embed="rId2"/>
                <a:stretch>
                  <a:fillRect t="-105"/>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10</a:t>
            </a:fld>
            <a:endParaRPr lang="en-GB" altLang="pt-PT" dirty="0"/>
          </a:p>
        </p:txBody>
      </p:sp>
    </p:spTree>
    <p:extLst>
      <p:ext uri="{BB962C8B-B14F-4D97-AF65-F5344CB8AC3E}">
        <p14:creationId xmlns:p14="http://schemas.microsoft.com/office/powerpoint/2010/main" val="16011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6353278"/>
              </a:xfrm>
              <a:prstGeom prst="rect">
                <a:avLst/>
              </a:prstGeom>
            </p:spPr>
            <p:txBody>
              <a:bodyPr wrap="square">
                <a:spAutoFit/>
              </a:bodyPr>
              <a:lstStyle/>
              <a:p>
                <a:pPr marL="534988" indent="-358775" algn="just"/>
                <a:r>
                  <a:rPr lang="pt-PT" sz="1200" i="1" dirty="0" smtClean="0">
                    <a:latin typeface="Arial" panose="020B0604020202020204" pitchFamily="34" charset="0"/>
                    <a:cs typeface="Arial" panose="020B0604020202020204" pitchFamily="34" charset="0"/>
                  </a:rPr>
                  <a:t>(</a:t>
                </a:r>
                <a:r>
                  <a:rPr lang="pt-PT" sz="1200" b="1" i="1" dirty="0" smtClean="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Incremento </a:t>
                </a:r>
                <a:r>
                  <a:rPr lang="pt-PT" sz="1200" b="1" i="1" dirty="0">
                    <a:latin typeface="Arial" panose="020B0604020202020204" pitchFamily="34" charset="0"/>
                    <a:cs typeface="Arial" panose="020B0604020202020204" pitchFamily="34" charset="0"/>
                  </a:rPr>
                  <a:t>de Tempo Fixo</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Tempo (relógio) salta por intervalos fixos (por minuto, por hora, por dia, etc.) e o sistema em cada momento é actualizado:</a:t>
                </a:r>
              </a:p>
              <a:p>
                <a:pPr marL="176213" algn="just"/>
                <a:endParaRPr lang="pt-PT" sz="1200" dirty="0">
                  <a:latin typeface="Arial" panose="020B0604020202020204" pitchFamily="34" charset="0"/>
                  <a:cs typeface="Arial" panose="020B0604020202020204" pitchFamily="34" charset="0"/>
                </a:endParaRPr>
              </a:p>
              <a:p>
                <a:pPr marL="628650" indent="266700" algn="just">
                  <a:buFont typeface="+mj-lt"/>
                  <a:buAutoNum type="arabicPeriod"/>
                </a:pPr>
                <a:r>
                  <a:rPr lang="pt-PT" sz="1200" dirty="0" smtClean="0">
                    <a:latin typeface="Arial" panose="020B0604020202020204" pitchFamily="34" charset="0"/>
                    <a:cs typeface="Arial" panose="020B0604020202020204" pitchFamily="34" charset="0"/>
                  </a:rPr>
                  <a:t>O tempo avança por pequenos intervalos fixados;</a:t>
                </a:r>
              </a:p>
              <a:p>
                <a:pPr marL="628650" indent="266700" algn="just">
                  <a:buFont typeface="+mj-lt"/>
                  <a:buAutoNum type="arabicPeriod"/>
                </a:pPr>
                <a:endParaRPr lang="pt-PT" sz="1200" dirty="0">
                  <a:latin typeface="Arial" panose="020B0604020202020204" pitchFamily="34" charset="0"/>
                  <a:cs typeface="Arial" panose="020B0604020202020204" pitchFamily="34" charset="0"/>
                </a:endParaRPr>
              </a:p>
              <a:p>
                <a:pPr marL="628650" indent="268288" algn="just">
                  <a:buFont typeface="+mj-lt"/>
                  <a:buAutoNum type="arabicPeriod"/>
                  <a:tabLst>
                    <a:tab pos="895350" algn="l"/>
                  </a:tabLst>
                </a:pPr>
                <a:r>
                  <a:rPr lang="pt-PT" sz="1200" dirty="0" smtClean="0">
                    <a:latin typeface="Arial" panose="020B0604020202020204" pitchFamily="34" charset="0"/>
                    <a:cs typeface="Arial" panose="020B0604020202020204" pitchFamily="34" charset="0"/>
                  </a:rPr>
                  <a:t>O sistema </a:t>
                </a:r>
                <a:r>
                  <a:rPr lang="pt-PT" sz="1200" dirty="0">
                    <a:latin typeface="Arial" panose="020B0604020202020204" pitchFamily="34" charset="0"/>
                    <a:cs typeface="Arial" panose="020B0604020202020204" pitchFamily="34" charset="0"/>
                  </a:rPr>
                  <a:t>é actualizado, verificando (determinando) quais os acontecimentos ocorridos nesse período e o resultado 	do sistema. É também registada a performance do sistema.	</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84150" indent="-7938" algn="just">
                  <a:tabLst>
                    <a:tab pos="176213" algn="l"/>
                  </a:tabLst>
                </a:pPr>
                <a:r>
                  <a:rPr lang="pt-PT" sz="1200" dirty="0" smtClean="0">
                    <a:latin typeface="Arial" panose="020B0604020202020204" pitchFamily="34" charset="0"/>
                    <a:cs typeface="Arial" panose="020B0604020202020204" pitchFamily="34" charset="0"/>
                  </a:rPr>
                  <a:t>O Nos problemas de filas de espera, como é o caso, existem dois tipos de eventos durante o intervalo de tempo: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chegadas e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serviços completos (saídas).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 o intervalo de tempo é pequeno, a probabilidade de </a:t>
                </a:r>
                <a:r>
                  <a:rPr lang="pt-PT" sz="1200" b="1" dirty="0" smtClean="0">
                    <a:latin typeface="Arial" panose="020B0604020202020204" pitchFamily="34" charset="0"/>
                    <a:cs typeface="Arial" panose="020B0604020202020204" pitchFamily="34" charset="0"/>
                  </a:rPr>
                  <a:t>2</a:t>
                </a:r>
                <a:r>
                  <a:rPr lang="pt-PT" sz="1200" dirty="0" smtClean="0">
                    <a:latin typeface="Arial" panose="020B0604020202020204" pitchFamily="34" charset="0"/>
                    <a:cs typeface="Arial" panose="020B0604020202020204" pitchFamily="34" charset="0"/>
                  </a:rPr>
                  <a:t> ou mais chegadas e de 2 ou mais serviços completos durante este intervalo é negligenciável.</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Considerem-se intervalo de 0,1 hora ( 6 minutos) para o relógio avançar. Nesta caso, a probabilidade de ocorrer uma chegada no intervalo de 0,1 hora é:</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𝑷</m:t>
                          </m:r>
                        </m:e>
                        <m:sub>
                          <m:r>
                            <a:rPr lang="pt-PT" sz="1200" b="1" i="1" smtClean="0">
                              <a:latin typeface="Cambria Math"/>
                              <a:cs typeface="Arial" panose="020B0604020202020204" pitchFamily="34" charset="0"/>
                            </a:rPr>
                            <m:t>𝑨</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𝑻</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r>
                        <a:rPr lang="pt-PT" sz="1200" b="1" i="1" smtClean="0">
                          <a:latin typeface="Cambria Math"/>
                          <a:ea typeface="Cambria Math"/>
                          <a:cs typeface="Arial" panose="020B0604020202020204" pitchFamily="34" charset="0"/>
                        </a:rPr>
                        <m:t>=</m:t>
                      </m:r>
                      <m:nary>
                        <m:naryPr>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𝟎</m:t>
                          </m:r>
                        </m:sub>
                        <m:sup>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sup>
                        <m:e>
                          <m:r>
                            <a:rPr lang="pt-PT" sz="1200" b="1" i="1" smtClean="0">
                              <a:latin typeface="Cambria Math"/>
                              <a:cs typeface="Arial" panose="020B0604020202020204" pitchFamily="34" charset="0"/>
                            </a:rPr>
                            <m:t>𝟑</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cs typeface="Arial" panose="020B0604020202020204" pitchFamily="34" charset="0"/>
                                </a:rPr>
                                <m:t>𝒕</m:t>
                              </m:r>
                            </m:sup>
                          </m:sSup>
                          <m:r>
                            <a:rPr lang="pt-PT" sz="1200" b="1" i="1" smtClean="0">
                              <a:latin typeface="Cambria Math"/>
                              <a:cs typeface="Arial" panose="020B0604020202020204" pitchFamily="34" charset="0"/>
                            </a:rPr>
                            <m:t>𝒅𝒕</m:t>
                          </m:r>
                          <m:r>
                            <a:rPr lang="pt-PT" sz="1200" b="1" i="1" smtClean="0">
                              <a:latin typeface="Cambria Math"/>
                              <a:cs typeface="Arial" panose="020B0604020202020204" pitchFamily="34" charset="0"/>
                            </a:rPr>
                            <m:t>=</m:t>
                          </m:r>
                        </m:e>
                      </m:nary>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sup>
                      </m:s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𝟐𝟓𝟗</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Se o nº de chegadas por hora é uma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de média </a:t>
                </a:r>
                <a:r>
                  <a:rPr lang="el-GR" sz="1200" b="1" dirty="0">
                    <a:latin typeface="Cambria Math"/>
                    <a:ea typeface="Cambria Math"/>
                    <a:cs typeface="Arial" panose="020B0604020202020204" pitchFamily="34" charset="0"/>
                  </a:rPr>
                  <a:t>λ</a:t>
                </a:r>
                <a:r>
                  <a:rPr lang="pt-PT" sz="1200" b="1" dirty="0" smtClean="0">
                    <a:latin typeface="Cambria Math"/>
                    <a:ea typeface="Cambria Math"/>
                    <a:cs typeface="Arial" panose="020B0604020202020204" pitchFamily="34" charset="0"/>
                  </a:rPr>
                  <a:t>=3</a:t>
                </a:r>
                <a:r>
                  <a:rPr lang="pt-PT" sz="1200" dirty="0" smtClean="0">
                    <a:latin typeface="Arial" panose="020B0604020202020204" pitchFamily="34" charset="0"/>
                    <a:cs typeface="Arial" panose="020B0604020202020204" pitchFamily="34" charset="0"/>
                  </a:rPr>
                  <a:t>, o intervalo entre chegadas consecutivas é uma exponencial de </a:t>
                </a:r>
                <a:r>
                  <a:rPr lang="pt-PT" sz="1200" dirty="0" smtClean="0">
                    <a:latin typeface="Arial" panose="020B0604020202020204" pitchFamily="34" charset="0"/>
                    <a:cs typeface="Arial" panose="020B0604020202020204" pitchFamily="34" charset="0"/>
                  </a:rPr>
                  <a:t>média </a:t>
                </a:r>
                <a:r>
                  <a:rPr lang="pt-PT" sz="1200" b="1" dirty="0" smtClean="0">
                    <a:latin typeface="Arial" panose="020B0604020202020204" pitchFamily="34" charset="0"/>
                    <a:cs typeface="Arial" panose="020B0604020202020204" pitchFamily="34" charset="0"/>
                  </a:rPr>
                  <a:t>1/3</a:t>
                </a:r>
                <a:r>
                  <a:rPr lang="pt-PT" sz="1200" dirty="0" smtClean="0">
                    <a:latin typeface="Arial" panose="020B0604020202020204" pitchFamily="34" charset="0"/>
                    <a:cs typeface="Arial" panose="020B0604020202020204" pitchFamily="34" charset="0"/>
                  </a:rPr>
                  <a:t> horas. Poder-se-ia fazer o cálculo através da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a:t>
                </a:r>
              </a:p>
              <a:p>
                <a:pPr marL="176213" algn="just"/>
                <a:endParaRPr lang="pt-PT" sz="1200" dirty="0" smtClean="0">
                  <a:latin typeface="Arial" panose="020B0604020202020204" pitchFamily="34" charset="0"/>
                  <a:cs typeface="Arial" panose="020B0604020202020204" pitchFamily="34" charset="0"/>
                </a:endParaRPr>
              </a:p>
              <a:p>
                <a:pPr marL="176213" algn="ctr"/>
                <a:r>
                  <a:rPr lang="pt-PT" sz="1200" dirty="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a:latin typeface="Cambria Math"/>
                            <a:cs typeface="Arial" panose="020B0604020202020204" pitchFamily="34" charset="0"/>
                          </a:rPr>
                          <m:t>𝑨</m:t>
                        </m:r>
                      </m:sub>
                    </m:sSub>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𝑷</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𝟎𝟑</m:t>
                            </m:r>
                          </m:sup>
                        </m:sSup>
                        <m:sSup>
                          <m:sSupPr>
                            <m:ctrlPr>
                              <a:rPr lang="pt-PT" sz="1200" b="1" i="1" smtClean="0">
                                <a:latin typeface="Cambria Math" panose="02040503050406030204" pitchFamily="18" charset="0"/>
                                <a:cs typeface="Arial" panose="020B0604020202020204" pitchFamily="34" charset="0"/>
                              </a:rPr>
                            </m:ctrlPr>
                          </m:sSupPr>
                          <m:e>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e>
                            </m:d>
                          </m:e>
                          <m:sup>
                            <m:r>
                              <a:rPr lang="pt-PT" sz="1200" b="1" i="1" smtClean="0">
                                <a:latin typeface="Cambria Math"/>
                                <a:cs typeface="Arial" panose="020B0604020202020204" pitchFamily="34" charset="0"/>
                              </a:rPr>
                              <m:t>𝟎</m:t>
                            </m:r>
                          </m:sup>
                        </m:sSup>
                      </m:num>
                      <m:den>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en>
                    </m:f>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𝟑</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oMath>
                </a14:m>
                <a:endParaRPr lang="pt-PT" sz="1200" b="1" dirty="0" smtClean="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A </a:t>
                </a:r>
                <a:r>
                  <a:rPr lang="pt-PT" sz="1200" dirty="0">
                    <a:latin typeface="Arial" panose="020B0604020202020204" pitchFamily="34" charset="0"/>
                    <a:cs typeface="Arial" panose="020B0604020202020204" pitchFamily="34" charset="0"/>
                  </a:rPr>
                  <a:t>probabilidade de </a:t>
                </a:r>
                <a:r>
                  <a:rPr lang="pt-PT" sz="1200" dirty="0" smtClean="0">
                    <a:latin typeface="Arial" panose="020B0604020202020204" pitchFamily="34" charset="0"/>
                    <a:cs typeface="Arial" panose="020B0604020202020204" pitchFamily="34" charset="0"/>
                  </a:rPr>
                  <a:t>no </a:t>
                </a:r>
                <a:r>
                  <a:rPr lang="pt-PT" sz="1200" dirty="0">
                    <a:latin typeface="Arial" panose="020B0604020202020204" pitchFamily="34" charset="0"/>
                    <a:cs typeface="Arial" panose="020B0604020202020204" pitchFamily="34" charset="0"/>
                  </a:rPr>
                  <a:t>intervalo de 0,1 hora </a:t>
                </a:r>
                <a:r>
                  <a:rPr lang="pt-PT" sz="1200" dirty="0" smtClean="0">
                    <a:latin typeface="Arial" panose="020B0604020202020204" pitchFamily="34" charset="0"/>
                    <a:cs typeface="Arial" panose="020B0604020202020204" pitchFamily="34" charset="0"/>
                  </a:rPr>
                  <a:t>ser completo um serviço, que já tinha começado (ocorrer uma saída), é</a:t>
                </a:r>
                <a:r>
                  <a:rPr lang="pt-PT" sz="1200" dirty="0">
                    <a:latin typeface="Arial" panose="020B0604020202020204" pitchFamily="34" charset="0"/>
                    <a:cs typeface="Arial" panose="020B0604020202020204" pitchFamily="34" charset="0"/>
                  </a:rPr>
                  <a:t>:</a:t>
                </a:r>
              </a:p>
              <a:p>
                <a:pPr marL="176213" algn="just"/>
                <a:endParaRPr lang="pt-PT" sz="1200" b="1" dirty="0" smtClean="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smtClean="0">
                              <a:latin typeface="Cambria Math"/>
                              <a:cs typeface="Arial" panose="020B0604020202020204" pitchFamily="34" charset="0"/>
                            </a:rPr>
                            <m:t>𝑫</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𝟑𝟗𝟑</m:t>
                      </m:r>
                    </m:oMath>
                  </m:oMathPara>
                </a14:m>
                <a:endParaRPr lang="pt-PT" sz="1200" b="1"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6353278"/>
              </a:xfrm>
              <a:prstGeom prst="rect">
                <a:avLst/>
              </a:prstGeom>
              <a:blipFill>
                <a:blip r:embed="rId2"/>
                <a:stretch>
                  <a:fillRect t="-9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11</a:t>
            </a:fld>
            <a:endParaRPr lang="en-GB" altLang="pt-PT" dirty="0"/>
          </a:p>
        </p:txBody>
      </p:sp>
      <p:cxnSp>
        <p:nvCxnSpPr>
          <p:cNvPr id="7" name="Conexão recta unidireccional 6"/>
          <p:cNvCxnSpPr/>
          <p:nvPr/>
        </p:nvCxnSpPr>
        <p:spPr>
          <a:xfrm>
            <a:off x="366712" y="1628800"/>
            <a:ext cx="3168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a:off x="366712" y="1628800"/>
            <a:ext cx="0" cy="347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xão recta 15"/>
          <p:cNvCxnSpPr/>
          <p:nvPr/>
        </p:nvCxnSpPr>
        <p:spPr>
          <a:xfrm>
            <a:off x="366713" y="1988840"/>
            <a:ext cx="316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07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2862322"/>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Vamos gerar </a:t>
                </a:r>
                <a:r>
                  <a:rPr lang="pt-PT" sz="1200" i="1" dirty="0" smtClean="0">
                    <a:latin typeface="Arial" panose="020B0604020202020204" pitchFamily="34" charset="0"/>
                    <a:ea typeface="Cambria Math"/>
                    <a:cs typeface="Arial" panose="020B0604020202020204" pitchFamily="34" charset="0"/>
                  </a:rPr>
                  <a:t>Números Aleatórios </a:t>
                </a:r>
                <a:r>
                  <a:rPr lang="pt-PT" sz="1200" dirty="0" smtClean="0">
                    <a:latin typeface="Arial" panose="020B0604020202020204" pitchFamily="34" charset="0"/>
                    <a:ea typeface="Cambria Math"/>
                    <a:cs typeface="Arial" panose="020B0604020202020204" pitchFamily="34" charset="0"/>
                  </a:rPr>
                  <a:t>entre 0 e 1 (Uniforme 0-1), e seja </a:t>
                </a:r>
                <a14:m>
                  <m:oMath xmlns:m="http://schemas.openxmlformats.org/officeDocument/2006/math">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𝑨</m:t>
                        </m:r>
                      </m:sub>
                    </m:sSub>
                  </m:oMath>
                </a14:m>
                <a:r>
                  <a:rPr lang="pt-PT" sz="1200" i="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número gerado. Se </a:t>
                </a:r>
              </a:p>
              <a:p>
                <a:pPr marL="176213" algn="just"/>
                <a:endParaRPr lang="pt-PT" sz="1200" dirty="0">
                  <a:latin typeface="Arial" panose="020B0604020202020204" pitchFamily="34" charset="0"/>
                  <a:ea typeface="Cambria Math"/>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b="1" dirty="0">
                    <a:latin typeface="Arial" panose="020B0604020202020204" pitchFamily="34" charset="0"/>
                    <a:cs typeface="Arial" panose="020B0604020202020204" pitchFamily="34" charset="0"/>
                  </a:rPr>
                  <a:t>O</a:t>
                </a:r>
                <a:r>
                  <a:rPr lang="pt-PT" sz="1200" b="1" dirty="0" smtClean="0">
                    <a:latin typeface="Arial" panose="020B0604020202020204" pitchFamily="34" charset="0"/>
                    <a:cs typeface="Arial" panose="020B0604020202020204" pitchFamily="34" charset="0"/>
                  </a:rPr>
                  <a:t>corre</a:t>
                </a:r>
                <a:r>
                  <a:rPr lang="pt-PT" sz="1200" dirty="0" smtClean="0">
                    <a:latin typeface="Arial" panose="020B0604020202020204" pitchFamily="34" charset="0"/>
                    <a:cs typeface="Arial" panose="020B0604020202020204" pitchFamily="34" charset="0"/>
                  </a:rPr>
                  <a:t> uma chegada</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Não ocorre</a:t>
                </a:r>
                <a:r>
                  <a:rPr lang="pt-PT" sz="1200" dirty="0" smtClean="0">
                    <a:latin typeface="Arial" panose="020B0604020202020204" pitchFamily="34" charset="0"/>
                    <a:cs typeface="Arial" panose="020B0604020202020204" pitchFamily="34" charset="0"/>
                  </a:rPr>
                  <a:t> uma chegada</a:t>
                </a:r>
              </a:p>
              <a:p>
                <a:pPr marL="176213" algn="ctr"/>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Igualmente para as saídas. Se </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𝑫</m:t>
                        </m:r>
                      </m:sub>
                    </m:sSub>
                    <m:r>
                      <a:rPr lang="pt-PT" sz="1200" b="1" i="1">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Não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esde que haja clientes no sistema. Se não houver clientes, não podem ocorrer saídas.</a:t>
                </a:r>
                <a:endParaRPr lang="pt-PT" sz="1200"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ctr"/>
                <a:r>
                  <a:rPr lang="pt-PT" sz="1200" b="1" dirty="0" smtClean="0">
                    <a:latin typeface="Arial" panose="020B0604020202020204" pitchFamily="34" charset="0"/>
                    <a:cs typeface="Arial" panose="020B0604020202020204" pitchFamily="34" charset="0"/>
                  </a:rPr>
                  <a:t>Exemplo de Quadro de Simulação</a:t>
                </a:r>
                <a:endParaRPr lang="pt-PT" sz="1200" b="1"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2862322"/>
              </a:xfrm>
              <a:prstGeom prst="rect">
                <a:avLst/>
              </a:prstGeom>
              <a:blipFill>
                <a:blip r:embed="rId2"/>
                <a:stretch>
                  <a:fillRect t="-213" b="-42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12</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679848">
                      <a:extLst>
                        <a:ext uri="{9D8B030D-6E8A-4147-A177-3AD203B41FA5}">
                          <a16:colId xmlns:a16="http://schemas.microsoft.com/office/drawing/2014/main" val="20005"/>
                        </a:ext>
                      </a:extLst>
                    </a:gridCol>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smtClean="0"/>
                            <a:t>Chegada no Intervalo?</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smtClean="0"/>
                            <a:t>Partida no Intervalo?</a:t>
                          </a:r>
                          <a:endParaRPr lang="pt-PT" sz="1000" dirty="0"/>
                        </a:p>
                      </a:txBody>
                      <a:tcPr/>
                    </a:tc>
                    <a:extLst>
                      <a:ext uri="{0D108BD9-81ED-4DB2-BD59-A6C34878D82A}">
                        <a16:rowId xmlns:a16="http://schemas.microsoft.com/office/drawing/2014/main" val="10000"/>
                      </a:ext>
                    </a:extLst>
                  </a:tr>
                  <a:tr h="207823">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extLst>
                      <a:ext uri="{0D108BD9-81ED-4DB2-BD59-A6C34878D82A}">
                        <a16:rowId xmlns:a16="http://schemas.microsoft.com/office/drawing/2014/main" val="10001"/>
                      </a:ext>
                    </a:extLst>
                  </a:tr>
                  <a:tr h="125015">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2"/>
                      </a:ext>
                    </a:extLst>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3"/>
                      </a:ext>
                    </a:extLst>
                  </a:tr>
                  <a:tr h="175423">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4"/>
                      </a:ext>
                    </a:extLst>
                  </a:tr>
                  <a:tr h="164623">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05"/>
                      </a:ext>
                    </a:extLst>
                  </a:tr>
                  <a:tr h="208815">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6"/>
                      </a:ext>
                    </a:extLst>
                  </a:tr>
                  <a:tr h="215031">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7"/>
                      </a:ext>
                    </a:extLst>
                  </a:tr>
                  <a:tr h="126777">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8"/>
                      </a:ext>
                    </a:extLst>
                  </a:tr>
                  <a:tr h="193431">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9"/>
                      </a:ext>
                    </a:extLst>
                  </a:tr>
                  <a:tr h="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10"/>
                      </a:ext>
                    </a:extLst>
                  </a:tr>
                  <a:tr h="169232">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11"/>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gridCol w="504056"/>
                    <a:gridCol w="576064"/>
                    <a:gridCol w="1584176"/>
                    <a:gridCol w="648072"/>
                    <a:gridCol w="1679848"/>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3"/>
                          <a:stretch>
                            <a:fillRect l="-280851" t="-1639" r="-684043" b="-734426"/>
                          </a:stretch>
                        </a:blipFill>
                      </a:tcPr>
                    </a:tc>
                    <a:tc>
                      <a:txBody>
                        <a:bodyPr/>
                        <a:lstStyle/>
                        <a:p>
                          <a:pPr algn="ctr"/>
                          <a:r>
                            <a:rPr lang="pt-PT" sz="1000" dirty="0" smtClean="0"/>
                            <a:t>Chegada no Intervalo?</a:t>
                          </a:r>
                          <a:endParaRPr lang="pt-PT" sz="1000" dirty="0"/>
                        </a:p>
                      </a:txBody>
                      <a:tcPr/>
                    </a:tc>
                    <a:tc>
                      <a:txBody>
                        <a:bodyPr/>
                        <a:lstStyle/>
                        <a:p>
                          <a:endParaRPr lang="pt-PT"/>
                        </a:p>
                      </a:txBody>
                      <a:tcPr>
                        <a:blipFill rotWithShape="1">
                          <a:blip r:embed="rId3"/>
                          <a:stretch>
                            <a:fillRect l="-583019" t="-1639" r="-261321" b="-734426"/>
                          </a:stretch>
                        </a:blipFill>
                      </a:tcPr>
                    </a:tc>
                    <a:tc>
                      <a:txBody>
                        <a:bodyPr/>
                        <a:lstStyle/>
                        <a:p>
                          <a:pPr algn="ctr"/>
                          <a:r>
                            <a:rPr lang="pt-PT" sz="1000" dirty="0" smtClean="0"/>
                            <a:t>Partida no Intervalo?</a:t>
                          </a:r>
                          <a:endParaRPr lang="pt-PT" sz="1000" dirty="0"/>
                        </a:p>
                      </a:txBody>
                      <a:tcPr/>
                    </a:tc>
                  </a:tr>
                  <a:tr h="243840">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tr>
                  <a:tr h="243840">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43840">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3970318"/>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A partir destes dados (com mais tempo de simulação) podemos calcular as medidas de performance, por exemplo nº de clientes na fila, ou no sistema, tempo médio de espera.</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tabLst>
                <a:tab pos="534988" algn="l"/>
              </a:tabLst>
            </a:pPr>
            <a:r>
              <a:rPr lang="pt-PT" sz="1200" i="1" dirty="0">
                <a:latin typeface="Arial" panose="020B0604020202020204" pitchFamily="34" charset="0"/>
                <a:cs typeface="Arial" panose="020B0604020202020204" pitchFamily="34" charset="0"/>
              </a:rPr>
              <a:t>(</a:t>
            </a:r>
            <a:r>
              <a:rPr lang="pt-PT" sz="1200" b="1" i="1" dirty="0">
                <a:latin typeface="Arial" panose="020B0604020202020204" pitchFamily="34" charset="0"/>
                <a:cs typeface="Arial" panose="020B0604020202020204" pitchFamily="34" charset="0"/>
              </a:rPr>
              <a:t>a)</a:t>
            </a:r>
            <a:r>
              <a:rPr lang="pt-PT" sz="1200" b="1" dirty="0">
                <a:latin typeface="Arial" panose="020B0604020202020204" pitchFamily="34" charset="0"/>
                <a:cs typeface="Arial" panose="020B0604020202020204" pitchFamily="34" charset="0"/>
              </a:rPr>
              <a:t>	</a:t>
            </a:r>
            <a:r>
              <a:rPr lang="pt-PT" sz="1200" b="1" i="1" dirty="0">
                <a:latin typeface="Arial" panose="020B0604020202020204" pitchFamily="34" charset="0"/>
                <a:cs typeface="Arial" panose="020B0604020202020204" pitchFamily="34" charset="0"/>
              </a:rPr>
              <a:t>Incremento de Tempo </a:t>
            </a:r>
            <a:r>
              <a:rPr lang="pt-PT" sz="1200" b="1" i="1" dirty="0" smtClean="0">
                <a:latin typeface="Arial" panose="020B0604020202020204" pitchFamily="34" charset="0"/>
                <a:cs typeface="Arial" panose="020B0604020202020204" pitchFamily="34" charset="0"/>
              </a:rPr>
              <a:t>Variável</a:t>
            </a:r>
            <a:endParaRPr lang="pt-PT" sz="1200" b="1" i="1"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Relógio salta no tempo à medida que os acontecimentos ocorrem e, por isso, o incremento de tempo pode ser variável. Isto é, o relógio salta de acontecimento para acontecimento:</a:t>
            </a:r>
          </a:p>
          <a:p>
            <a:pPr marL="176213" algn="just"/>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pPr>
            <a:r>
              <a:rPr lang="pt-PT" sz="1200" dirty="0" smtClean="0">
                <a:latin typeface="Arial" panose="020B0604020202020204" pitchFamily="34" charset="0"/>
                <a:cs typeface="Arial" panose="020B0604020202020204" pitchFamily="34" charset="0"/>
              </a:rPr>
              <a:t>O tempo de Simulação salta para o próximo acontecimento;</a:t>
            </a:r>
          </a:p>
          <a:p>
            <a:pPr marL="720725" indent="268288" algn="just">
              <a:buFont typeface="+mj-lt"/>
              <a:buAutoNum type="arabicPeriod"/>
            </a:pPr>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tabLst>
                <a:tab pos="989013" algn="l"/>
              </a:tabLst>
            </a:pPr>
            <a:r>
              <a:rPr lang="pt-PT" sz="1200" dirty="0">
                <a:latin typeface="Arial" panose="020B0604020202020204" pitchFamily="34" charset="0"/>
                <a:cs typeface="Arial" panose="020B0604020202020204" pitchFamily="34" charset="0"/>
              </a:rPr>
              <a:t>Actualizar o sistema determinando o novo estado que resulta deste </a:t>
            </a:r>
            <a:r>
              <a:rPr lang="pt-PT" sz="1200" dirty="0" smtClean="0">
                <a:latin typeface="Arial" panose="020B0604020202020204" pitchFamily="34" charset="0"/>
                <a:cs typeface="Arial" panose="020B0604020202020204" pitchFamily="34" charset="0"/>
              </a:rPr>
              <a:t>acontecimento gerando aleatoriamente até que 	novo acontecimento ocorra a partir do estado existente. Regista-se a informação desejada acerca da performance 	do sistema.</a:t>
            </a:r>
          </a:p>
          <a:p>
            <a:pPr marL="720725" algn="just"/>
            <a:endParaRPr lang="pt-PT" sz="1200" dirty="0" smtClean="0">
              <a:latin typeface="Arial" panose="020B0604020202020204" pitchFamily="34" charset="0"/>
              <a:cs typeface="Arial" panose="020B0604020202020204" pitchFamily="34" charset="0"/>
            </a:endParaRPr>
          </a:p>
          <a:p>
            <a:pPr marL="720725" algn="ctr"/>
            <a:r>
              <a:rPr lang="pt-PT" sz="1200" b="1" dirty="0" smtClean="0">
                <a:latin typeface="Arial" panose="020B0604020202020204" pitchFamily="34" charset="0"/>
                <a:cs typeface="Arial" panose="020B0604020202020204" pitchFamily="34" charset="0"/>
              </a:rPr>
              <a:t>Exemplo </a:t>
            </a:r>
            <a:r>
              <a:rPr lang="pt-PT" sz="1200" b="1" dirty="0">
                <a:latin typeface="Arial" panose="020B0604020202020204" pitchFamily="34" charset="0"/>
                <a:cs typeface="Arial" panose="020B0604020202020204" pitchFamily="34" charset="0"/>
              </a:rPr>
              <a:t>de Quadro de Simulação</a:t>
            </a:r>
          </a:p>
          <a:p>
            <a:pPr marL="720725" algn="just"/>
            <a:endParaRPr lang="pt-PT" sz="1200" dirty="0" smtClean="0">
              <a:latin typeface="Arial" panose="020B0604020202020204" pitchFamily="34" charset="0"/>
              <a:cs typeface="Arial" panose="020B0604020202020204" pitchFamily="34" charset="0"/>
            </a:endParaRPr>
          </a:p>
          <a:p>
            <a:pPr marL="720725" indent="268288" algn="just">
              <a:buFont typeface="+mj-lt"/>
              <a:buAutoNum type="arabicPeriod"/>
              <a:tabLst>
                <a:tab pos="628650" algn="l"/>
                <a:tab pos="989013" algn="l"/>
              </a:tabLst>
            </a:pPr>
            <a:endParaRPr lang="pt-PT" sz="1200" dirty="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13</a:t>
            </a:fld>
            <a:endParaRPr lang="en-GB" altLang="pt-PT" dirty="0"/>
          </a:p>
        </p:txBody>
      </p:sp>
      <p:cxnSp>
        <p:nvCxnSpPr>
          <p:cNvPr id="7" name="Conexão recta unidireccional 6"/>
          <p:cNvCxnSpPr/>
          <p:nvPr/>
        </p:nvCxnSpPr>
        <p:spPr>
          <a:xfrm>
            <a:off x="467544" y="2564904"/>
            <a:ext cx="28803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xão recta 9"/>
          <p:cNvCxnSpPr/>
          <p:nvPr/>
        </p:nvCxnSpPr>
        <p:spPr>
          <a:xfrm>
            <a:off x="467544" y="2564904"/>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467544" y="2924944"/>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extLst>
                        <a:ext uri="{9D8B030D-6E8A-4147-A177-3AD203B41FA5}">
                          <a16:colId xmlns:a16="http://schemas.microsoft.com/office/drawing/2014/main" val="20000"/>
                        </a:ext>
                      </a:extLst>
                    </a:gridCol>
                    <a:gridCol w="418691">
                      <a:extLst>
                        <a:ext uri="{9D8B030D-6E8A-4147-A177-3AD203B41FA5}">
                          <a16:colId xmlns:a16="http://schemas.microsoft.com/office/drawing/2014/main" val="20001"/>
                        </a:ext>
                      </a:extLst>
                    </a:gridCol>
                    <a:gridCol w="523959">
                      <a:extLst>
                        <a:ext uri="{9D8B030D-6E8A-4147-A177-3AD203B41FA5}">
                          <a16:colId xmlns:a16="http://schemas.microsoft.com/office/drawing/2014/main" val="20002"/>
                        </a:ext>
                      </a:extLst>
                    </a:gridCol>
                    <a:gridCol w="1169584">
                      <a:extLst>
                        <a:ext uri="{9D8B030D-6E8A-4147-A177-3AD203B41FA5}">
                          <a16:colId xmlns:a16="http://schemas.microsoft.com/office/drawing/2014/main" val="20003"/>
                        </a:ext>
                      </a:extLst>
                    </a:gridCol>
                    <a:gridCol w="551996">
                      <a:extLst>
                        <a:ext uri="{9D8B030D-6E8A-4147-A177-3AD203B41FA5}">
                          <a16:colId xmlns:a16="http://schemas.microsoft.com/office/drawing/2014/main" val="20004"/>
                        </a:ext>
                      </a:extLst>
                    </a:gridCol>
                    <a:gridCol w="9521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64072">
                      <a:extLst>
                        <a:ext uri="{9D8B030D-6E8A-4147-A177-3AD203B41FA5}">
                          <a16:colId xmlns:a16="http://schemas.microsoft.com/office/drawing/2014/main" val="20007"/>
                        </a:ext>
                      </a:extLst>
                    </a:gridCol>
                    <a:gridCol w="704078">
                      <a:extLst>
                        <a:ext uri="{9D8B030D-6E8A-4147-A177-3AD203B41FA5}">
                          <a16:colId xmlns:a16="http://schemas.microsoft.com/office/drawing/2014/main" val="20008"/>
                        </a:ext>
                      </a:extLst>
                    </a:gridCol>
                  </a:tblGrid>
                  <a:tr h="360039">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extLst>
                      <a:ext uri="{0D108BD9-81ED-4DB2-BD59-A6C34878D82A}">
                        <a16:rowId xmlns:a16="http://schemas.microsoft.com/office/drawing/2014/main" val="10000"/>
                      </a:ext>
                    </a:extLst>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1"/>
                      </a:ext>
                    </a:extLst>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2"/>
                      </a:ext>
                    </a:extLst>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3"/>
                      </a:ext>
                    </a:extLst>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4"/>
                      </a:ext>
                    </a:extLst>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5"/>
                      </a:ext>
                    </a:extLst>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6"/>
                      </a:ext>
                    </a:extLst>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7"/>
                      </a:ext>
                    </a:extLst>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extLst>
                      <a:ext uri="{0D108BD9-81ED-4DB2-BD59-A6C34878D82A}">
                        <a16:rowId xmlns:a16="http://schemas.microsoft.com/office/drawing/2014/main" val="10008"/>
                      </a:ext>
                    </a:extLst>
                  </a:tr>
                </a:tbl>
              </a:graphicData>
            </a:graphic>
          </p:graphicFrame>
        </mc:Choice>
        <mc:Fallback xmlns="">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gridCol w="418691"/>
                    <a:gridCol w="523959"/>
                    <a:gridCol w="1169584"/>
                    <a:gridCol w="551996"/>
                    <a:gridCol w="952172"/>
                    <a:gridCol w="648072"/>
                    <a:gridCol w="664072"/>
                    <a:gridCol w="704078"/>
                  </a:tblGrid>
                  <a:tr h="396240">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2"/>
                          <a:stretch>
                            <a:fillRect l="-213953" t="-1538" r="-895349" b="-513846"/>
                          </a:stretch>
                        </a:blipFill>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endParaRPr lang="pt-PT"/>
                        </a:p>
                      </a:txBody>
                      <a:tcPr>
                        <a:blipFill rotWithShape="1">
                          <a:blip r:embed="rId2"/>
                          <a:stretch>
                            <a:fillRect l="-513333" t="-1538" r="-542222" b="-513846"/>
                          </a:stretch>
                        </a:blipFill>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6432530"/>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A partir daqui podemos calcular as medidas de performance: elementos na fila, tempo de inactividade/actividade, comprimento médio da fila, etc. (voltaremos ao tema).</a:t>
            </a:r>
          </a:p>
          <a:p>
            <a:pPr marL="176213" algn="just"/>
            <a:endParaRPr lang="pt-PT" sz="1200" dirty="0" smtClean="0">
              <a:latin typeface="Arial" panose="020B0604020202020204" pitchFamily="34" charset="0"/>
              <a:cs typeface="Arial" panose="020B0604020202020204" pitchFamily="34" charset="0"/>
            </a:endParaRPr>
          </a:p>
          <a:p>
            <a:pPr marL="534988" indent="-358775" algn="just">
              <a:tabLst>
                <a:tab pos="803275" algn="l"/>
              </a:tabLst>
            </a:pPr>
            <a:r>
              <a:rPr lang="pt-PT" sz="1200" b="1" dirty="0" smtClean="0">
                <a:latin typeface="Arial" panose="020B0604020202020204" pitchFamily="34" charset="0"/>
                <a:cs typeface="Arial" panose="020B0604020202020204" pitchFamily="34" charset="0"/>
              </a:rPr>
              <a:t>Nota 1</a:t>
            </a:r>
            <a:r>
              <a:rPr lang="pt-PT" sz="1200" i="1"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No </a:t>
            </a:r>
            <a:r>
              <a:rPr lang="pt-PT" sz="1200" i="1" dirty="0" smtClean="0">
                <a:latin typeface="Arial" panose="020B0604020202020204" pitchFamily="34" charset="0"/>
                <a:cs typeface="Arial" panose="020B0604020202020204" pitchFamily="34" charset="0"/>
              </a:rPr>
              <a:t>modelo de incremento de tempo variável, necessitamos em geral de gerar uma quantidade bastante menor de 	números aleatórios, pois o tempo salta à medida que os acontecimentos ocorrem, e estes saltos são em geral 	maiores  do que o tempo fixado nos modelos de incremento de tempo fixo. Em geral, o tempo de computação é </a:t>
            </a:r>
            <a:r>
              <a:rPr lang="pt-PT" sz="1200" i="1" dirty="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inferior e não é necessário registar informação desnecessária.</a:t>
            </a:r>
            <a:endParaRPr lang="pt-PT" sz="1200" dirty="0">
              <a:latin typeface="Arial" panose="020B0604020202020204" pitchFamily="34" charset="0"/>
              <a:ea typeface="Cambria Math"/>
              <a:cs typeface="Arial" panose="020B0604020202020204" pitchFamily="34" charset="0"/>
            </a:endParaRPr>
          </a:p>
          <a:p>
            <a:pPr marL="628650" algn="just">
              <a:tabLst>
                <a:tab pos="803275" algn="l"/>
              </a:tabLst>
            </a:pPr>
            <a:endParaRPr lang="pt-PT" sz="1200" dirty="0">
              <a:latin typeface="Arial" panose="020B0604020202020204" pitchFamily="34" charset="0"/>
              <a:cs typeface="Arial" panose="020B0604020202020204" pitchFamily="34" charset="0"/>
            </a:endParaRPr>
          </a:p>
          <a:p>
            <a:pPr marL="534988" indent="-358775" algn="just">
              <a:tabLst>
                <a:tab pos="808038" algn="l"/>
              </a:tabLst>
            </a:pPr>
            <a:r>
              <a:rPr lang="pt-PT" sz="1200" b="1" dirty="0">
                <a:latin typeface="Arial" panose="020B0604020202020204" pitchFamily="34" charset="0"/>
                <a:cs typeface="Arial" panose="020B0604020202020204" pitchFamily="34" charset="0"/>
              </a:rPr>
              <a:t>Nota </a:t>
            </a:r>
            <a:r>
              <a:rPr lang="pt-PT" sz="1200" b="1" dirty="0" smtClean="0">
                <a:latin typeface="Arial" panose="020B0604020202020204" pitchFamily="34" charset="0"/>
                <a:cs typeface="Arial" panose="020B0604020202020204" pitchFamily="34" charset="0"/>
              </a:rPr>
              <a:t>2</a:t>
            </a:r>
            <a:r>
              <a:rPr lang="pt-PT" sz="1200" i="1"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Nem </a:t>
            </a:r>
            <a:r>
              <a:rPr lang="pt-PT" sz="1200" i="1" dirty="0" smtClean="0">
                <a:latin typeface="Arial" panose="020B0604020202020204" pitchFamily="34" charset="0"/>
                <a:cs typeface="Arial" panose="020B0604020202020204" pitchFamily="34" charset="0"/>
              </a:rPr>
              <a:t>todos os problemas, pela sua natureza, podem necessitar dum abordagem com esta formalização, incremento </a:t>
            </a:r>
            <a:r>
              <a:rPr lang="pt-PT" sz="1200" i="1" dirty="0" smtClean="0">
                <a:latin typeface="Arial" panose="020B0604020202020204" pitchFamily="34" charset="0"/>
                <a:cs typeface="Arial" panose="020B0604020202020204" pitchFamily="34" charset="0"/>
              </a:rPr>
              <a:t>	de tempo </a:t>
            </a:r>
            <a:r>
              <a:rPr lang="pt-PT" sz="1200" i="1" dirty="0" smtClean="0">
                <a:latin typeface="Arial" panose="020B0604020202020204" pitchFamily="34" charset="0"/>
                <a:cs typeface="Arial" panose="020B0604020202020204" pitchFamily="34" charset="0"/>
              </a:rPr>
              <a:t>fixo versus incremento de tempo variável. Mas numa classe ampla de problemas, </a:t>
            </a:r>
            <a:r>
              <a:rPr lang="pt-PT" sz="1200" i="1" dirty="0" smtClean="0">
                <a:latin typeface="Arial" panose="020B0604020202020204" pitchFamily="34" charset="0"/>
                <a:cs typeface="Arial" panose="020B0604020202020204" pitchFamily="34" charset="0"/>
              </a:rPr>
              <a:t>nomeadamente </a:t>
            </a:r>
            <a:r>
              <a:rPr lang="pt-PT" sz="1200" i="1" dirty="0" smtClean="0">
                <a:latin typeface="Arial" panose="020B0604020202020204" pitchFamily="34" charset="0"/>
                <a:cs typeface="Arial" panose="020B0604020202020204" pitchFamily="34" charset="0"/>
              </a:rPr>
              <a:t>os 	problemas de filas de espera ela é útil e necessária. </a:t>
            </a:r>
          </a:p>
          <a:p>
            <a:pPr marL="534988" indent="-358775" algn="just">
              <a:tabLst>
                <a:tab pos="803275" algn="l"/>
              </a:tabLst>
            </a:pPr>
            <a:endParaRPr lang="pt-PT" sz="1200" i="1" dirty="0" smtClean="0">
              <a:latin typeface="Arial" panose="020B0604020202020204" pitchFamily="34" charset="0"/>
              <a:cs typeface="Arial" panose="020B0604020202020204" pitchFamily="34" charset="0"/>
            </a:endParaRPr>
          </a:p>
          <a:p>
            <a:pPr marL="534988" indent="-358775" algn="just">
              <a:tabLst>
                <a:tab pos="803275" algn="l"/>
              </a:tabLst>
            </a:pPr>
            <a:endParaRPr lang="pt-PT" sz="1200" i="1" dirty="0">
              <a:latin typeface="Arial" panose="020B0604020202020204" pitchFamily="34" charset="0"/>
              <a:cs typeface="Arial" panose="020B0604020202020204" pitchFamily="34" charset="0"/>
            </a:endParaRPr>
          </a:p>
          <a:p>
            <a:pPr marL="534988" indent="-358775" algn="just">
              <a:tabLst>
                <a:tab pos="803275" algn="l"/>
              </a:tabLst>
            </a:pPr>
            <a:r>
              <a:rPr lang="pt-PT" sz="1400" b="1" dirty="0" smtClean="0">
                <a:latin typeface="Arial" panose="020B0604020202020204" pitchFamily="34" charset="0"/>
                <a:cs typeface="Arial" panose="020B0604020202020204" pitchFamily="34" charset="0"/>
              </a:rPr>
              <a:t>2. Geração de Números Aleatórios</a:t>
            </a:r>
          </a:p>
          <a:p>
            <a:pPr marL="534988" indent="-358775" algn="just">
              <a:tabLst>
                <a:tab pos="803275" algn="l"/>
              </a:tabLst>
            </a:pPr>
            <a:endParaRPr lang="pt-PT" sz="1400" b="1"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são fundamentais para a realização de experiências com modelos de Simulação Estocástica, pois é a partir deles que se geram as variáveis aleatórias que representam as condições de incerteza em que os sistemas estudados operam.</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utilizados em simulação são números entre 0 e 1, com igual probabilidade de ocorrerem e independentes entre eles, entre outras propriedades importantes. Ou seja, correspondem a uma variável aleatória Uniforme entre 0 e 1, </a:t>
            </a:r>
            <a:r>
              <a:rPr lang="pt-PT" sz="1200" i="1" dirty="0" err="1" smtClean="0">
                <a:latin typeface="Arial" panose="020B0604020202020204" pitchFamily="34" charset="0"/>
                <a:cs typeface="Arial" panose="020B0604020202020204" pitchFamily="34" charset="0"/>
              </a:rPr>
              <a:t>Un</a:t>
            </a:r>
            <a:r>
              <a:rPr lang="pt-PT" sz="1200" i="1" dirty="0" smtClean="0">
                <a:latin typeface="Arial" panose="020B0604020202020204" pitchFamily="34" charset="0"/>
                <a:cs typeface="Arial" panose="020B0604020202020204" pitchFamily="34" charset="0"/>
              </a:rPr>
              <a:t>(0, 1).</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Em geral, os geradores geram números entre qualquer outro intervalo e convertem-nos em números entre 0 e 1. Por exemplo, podemos gerar números aleatórios de um conjunto de 1 000 números, entre 0 e 999, e convertê-los em números 0-1 dividindo por 1 000.</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verdadeiramente aleatórios são gerados através de um mecanismo aleatório. Os números por nós utilizados são obtidos através de um algoritmo (um procedimento determinístico), mas quando satisfazem as mesmas propriedades dos números aleatórios são designados por </a:t>
            </a:r>
            <a:r>
              <a:rPr lang="pt-PT" sz="1200" i="1" dirty="0" smtClean="0">
                <a:latin typeface="Arial" panose="020B0604020202020204" pitchFamily="34" charset="0"/>
                <a:cs typeface="Arial" panose="020B0604020202020204" pitchFamily="34" charset="0"/>
              </a:rPr>
              <a:t>Números </a:t>
            </a:r>
            <a:r>
              <a:rPr lang="pt-PT" sz="1200" i="1" dirty="0" err="1" smtClean="0">
                <a:latin typeface="Arial" panose="020B0604020202020204" pitchFamily="34" charset="0"/>
                <a:cs typeface="Arial" panose="020B0604020202020204" pitchFamily="34" charset="0"/>
              </a:rPr>
              <a:t>Pseudo</a:t>
            </a:r>
            <a:r>
              <a:rPr lang="pt-PT" sz="1200" i="1" dirty="0" smtClean="0">
                <a:latin typeface="Arial" panose="020B0604020202020204" pitchFamily="34" charset="0"/>
                <a:cs typeface="Arial" panose="020B0604020202020204" pitchFamily="34" charset="0"/>
              </a:rPr>
              <a:t> Aleatórios (NPA). </a:t>
            </a:r>
            <a:r>
              <a:rPr lang="pt-PT" sz="1200" dirty="0" smtClean="0">
                <a:latin typeface="Arial" panose="020B0604020202020204" pitchFamily="34" charset="0"/>
                <a:cs typeface="Arial" panose="020B0604020202020204" pitchFamily="34" charset="0"/>
              </a:rPr>
              <a:t>Os </a:t>
            </a:r>
            <a:r>
              <a:rPr lang="pt-PT" sz="1200" i="1" dirty="0" err="1"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são gerados por uma máquina (computador), reprodutíveis e previsíveis, não sendo verdadeiramente aleatórios, mas satisfazem os mesmos objectivos.</a:t>
            </a: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14</a:t>
            </a:fld>
            <a:endParaRPr lang="en-GB" altLang="pt-PT" dirty="0"/>
          </a:p>
        </p:txBody>
      </p:sp>
    </p:spTree>
    <p:extLst>
      <p:ext uri="{BB962C8B-B14F-4D97-AF65-F5344CB8AC3E}">
        <p14:creationId xmlns:p14="http://schemas.microsoft.com/office/powerpoint/2010/main" val="79186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186309"/>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Gerador de </a:t>
                </a:r>
                <a:r>
                  <a:rPr lang="pt-PT" sz="1200" b="1" dirty="0" err="1" smtClean="0">
                    <a:latin typeface="Arial" panose="020B0604020202020204" pitchFamily="34" charset="0"/>
                    <a:cs typeface="Arial" panose="020B0604020202020204" pitchFamily="34" charset="0"/>
                  </a:rPr>
                  <a:t>NPA´s</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a:t>
                </a:r>
                <a:r>
                  <a:rPr lang="pt-PT" sz="1200" dirty="0" smtClean="0">
                    <a:latin typeface="Arial" panose="020B0604020202020204" pitchFamily="34" charset="0"/>
                    <a:cs typeface="Arial" panose="020B0604020202020204" pitchFamily="34" charset="0"/>
                  </a:rPr>
                  <a:t> um algoritmo para produzir uma sequência de números que seguem um distribuição de probabilidade 	específica (uniforme) e têm a aparência de números aleatórios, pois devem satisfazer as mesmas 	propriedades.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vários métodos para gerar NPA´s</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entre </a:t>
                </a:r>
                <a:r>
                  <a:rPr lang="pt-PT" sz="1200" i="1" dirty="0" smtClean="0">
                    <a:latin typeface="Arial" panose="020B0604020202020204" pitchFamily="34" charset="0"/>
                    <a:cs typeface="Arial" panose="020B0604020202020204" pitchFamily="34" charset="0"/>
                  </a:rPr>
                  <a:t>0</a:t>
                </a:r>
                <a:r>
                  <a:rPr lang="pt-PT" sz="1200" dirty="0" smtClean="0">
                    <a:latin typeface="Arial" panose="020B0604020202020204" pitchFamily="34" charset="0"/>
                    <a:cs typeface="Arial" panose="020B0604020202020204" pitchFamily="34" charset="0"/>
                  </a:rPr>
                  <a:t> e </a:t>
                </a:r>
                <a:r>
                  <a:rPr lang="pt-PT" sz="1200" i="1" dirty="0" smtClean="0">
                    <a:latin typeface="Arial" panose="020B0604020202020204" pitchFamily="34" charset="0"/>
                    <a:cs typeface="Arial" panose="020B0604020202020204" pitchFamily="34" charset="0"/>
                  </a:rPr>
                  <a:t>m-1</a:t>
                </a:r>
                <a:r>
                  <a:rPr lang="pt-PT" sz="1200" dirty="0" smtClean="0">
                    <a:latin typeface="Arial" panose="020B0604020202020204" pitchFamily="34" charset="0"/>
                    <a:cs typeface="Arial" panose="020B0604020202020204" pitchFamily="34" charset="0"/>
                  </a:rPr>
                  <a:t>, dividindo-os depois  por </a:t>
                </a:r>
                <a:r>
                  <a:rPr lang="pt-PT" sz="1200" i="1" dirty="0" smtClean="0">
                    <a:latin typeface="Arial" panose="020B0604020202020204" pitchFamily="34" charset="0"/>
                    <a:cs typeface="Arial" panose="020B0604020202020204" pitchFamily="34" charset="0"/>
                  </a:rPr>
                  <a:t>m </a:t>
                </a:r>
                <a:r>
                  <a:rPr lang="pt-PT" sz="1200" dirty="0" smtClean="0">
                    <a:latin typeface="Arial" panose="020B0604020202020204" pitchFamily="34" charset="0"/>
                    <a:cs typeface="Arial" panose="020B0604020202020204" pitchFamily="34" charset="0"/>
                  </a:rPr>
                  <a:t>para obter números entre 0 e 1. Os principais métodos, ou técnicas, são os seguintes:</a:t>
                </a:r>
              </a:p>
              <a:p>
                <a:pPr marL="176213" algn="just"/>
                <a:endParaRPr lang="pt-PT" sz="1200" dirty="0">
                  <a:latin typeface="Arial" panose="020B0604020202020204" pitchFamily="34" charset="0"/>
                  <a:cs typeface="Arial" panose="020B0604020202020204" pitchFamily="34" charset="0"/>
                </a:endParaRPr>
              </a:p>
              <a:p>
                <a:pPr marL="347663" indent="187325" algn="just" defTabSz="2682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	Técnica do </a:t>
                </a:r>
                <a:r>
                  <a:rPr lang="pt-PT" sz="1200" i="1" dirty="0" smtClean="0">
                    <a:latin typeface="Arial" panose="020B0604020202020204" pitchFamily="34" charset="0"/>
                    <a:cs typeface="Arial" panose="020B0604020202020204" pitchFamily="34" charset="0"/>
                  </a:rPr>
                  <a:t>Midsquare;</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Técnica do </a:t>
                </a:r>
                <a:r>
                  <a:rPr lang="pt-PT" sz="1200" i="1" dirty="0" smtClean="0">
                    <a:latin typeface="Arial" panose="020B0604020202020204" pitchFamily="34" charset="0"/>
                    <a:cs typeface="Arial" panose="020B0604020202020204" pitchFamily="34" charset="0"/>
                  </a:rPr>
                  <a:t>Midproduct;</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Fibonacci;</a:t>
                </a:r>
              </a:p>
              <a:p>
                <a:pPr marL="347663"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Métodos de Congruência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Multiplicativa </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Mista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Aditiva</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Os primeiros três métodos têm fundamentalmente interesse histórico, visto que são muito limitados por não apresentarem resultados satisfatórios em termos de testes estatísticos e, como tal, pouco utilizados.</a:t>
                </a: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Midsquare</a:t>
                </a:r>
              </a:p>
              <a:p>
                <a:pPr marL="176213" algn="just"/>
                <a:endParaRPr lang="pt-PT" sz="1200" b="1" i="1" dirty="0">
                  <a:latin typeface="Arial" panose="020B0604020202020204" pitchFamily="34" charset="0"/>
                  <a:cs typeface="Arial" panose="020B0604020202020204" pitchFamily="34" charset="0"/>
                </a:endParaRP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Selecciona um inteiro com 4 dígitos para iniciar;</a:t>
                </a: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O 1º número pseudo aleatório é obtido como segue:</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Quadrar o nº inicial;</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Eliminar os quatro do meio;</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resultado é normalizado para dar um nº entre 0 e 1;</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Entretanto o número obtido, antes de normalizado, é a nova semente.</a:t>
                </a:r>
              </a:p>
              <a:p>
                <a:pPr marL="1066800" lvl="1"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dirty="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Midproduct</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Similar á anterior, excepto que o nº seguinte é obtido do corrente através da multiplicação por uma constante: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𝟏</m:t>
                        </m:r>
                      </m:sub>
                    </m:sSub>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𝒌</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sub>
                    </m:sSub>
                  </m:oMath>
                </a14:m>
                <a:endParaRPr lang="pt-PT" sz="1400" b="1" dirty="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186309"/>
              </a:xfrm>
              <a:prstGeom prst="rect">
                <a:avLst/>
              </a:prstGeom>
              <a:blipFill rotWithShape="1">
                <a:blip r:embed="rId2"/>
                <a:stretch>
                  <a:fillRect t="-9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15</a:t>
            </a:fld>
            <a:endParaRPr lang="en-GB" altLang="pt-PT" dirty="0"/>
          </a:p>
        </p:txBody>
      </p:sp>
    </p:spTree>
    <p:extLst>
      <p:ext uri="{BB962C8B-B14F-4D97-AF65-F5344CB8AC3E}">
        <p14:creationId xmlns:p14="http://schemas.microsoft.com/office/powerpoint/2010/main" val="267466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6072624"/>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Método de </a:t>
                </a:r>
                <a:r>
                  <a:rPr lang="pt-PT" sz="1200" b="1" i="1" dirty="0" smtClean="0">
                    <a:latin typeface="Arial" panose="020B0604020202020204" pitchFamily="34" charset="0"/>
                    <a:cs typeface="Arial" panose="020B0604020202020204" pitchFamily="34" charset="0"/>
                  </a:rPr>
                  <a:t>Fibonacci</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dirty="0" smtClean="0">
                    <a:latin typeface="Arial" panose="020B0604020202020204" pitchFamily="34" charset="0"/>
                    <a:cs typeface="Arial" panose="020B0604020202020204" pitchFamily="34" charset="0"/>
                  </a:rPr>
                  <a:t>É baseado na sequência de Fibonacci: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r>
                      <a:rPr lang="pt-PT" sz="1200" b="1" i="1" smtClean="0">
                        <a:latin typeface="Cambria Math" panose="02040503050406030204" pitchFamily="18" charset="0"/>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smtClean="0">
                            <a:latin typeface="Cambria Math" panose="02040503050406030204" pitchFamily="18" charset="0"/>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e>
                    </m:d>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é o resto da divisão de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e>
                    </m:d>
                  </m:oMath>
                </a14:m>
                <a:r>
                  <a:rPr lang="pt-PT" sz="1200" dirty="0" smtClean="0">
                    <a:latin typeface="Arial" panose="020B0604020202020204" pitchFamily="34" charset="0"/>
                    <a:cs typeface="Arial" panose="020B0604020202020204" pitchFamily="34" charset="0"/>
                  </a:rPr>
                  <a:t> por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Métodos d</a:t>
                </a:r>
                <a:r>
                  <a:rPr lang="pt-PT" sz="1200" b="1" i="1" dirty="0" smtClean="0">
                    <a:latin typeface="Arial" panose="020B0604020202020204" pitchFamily="34" charset="0"/>
                    <a:cs typeface="Arial" panose="020B0604020202020204" pitchFamily="34" charset="0"/>
                  </a:rPr>
                  <a:t>e Congruência </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lvl="1" algn="just">
                  <a:tabLst>
                    <a:tab pos="1616075" algn="l"/>
                  </a:tabLst>
                </a:pPr>
                <a:r>
                  <a:rPr lang="pt-PT" sz="1200" dirty="0">
                    <a:latin typeface="Arial" panose="020B0604020202020204" pitchFamily="34" charset="0"/>
                    <a:cs typeface="Arial" panose="020B0604020202020204" pitchFamily="34" charset="0"/>
                  </a:rPr>
                  <a:t>Utilizam a fórmula geral de </a:t>
                </a:r>
                <a:r>
                  <a:rPr lang="pt-PT" sz="1200" dirty="0" smtClean="0">
                    <a:latin typeface="Arial" panose="020B0604020202020204" pitchFamily="34" charset="0"/>
                    <a:cs typeface="Arial" panose="020B0604020202020204" pitchFamily="34" charset="0"/>
                  </a:rPr>
                  <a:t>congruência: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i="1">
                        <a:latin typeface="Cambria Math"/>
                        <a:cs typeface="Arial" panose="020B0604020202020204" pitchFamily="34" charset="0"/>
                      </a:rPr>
                      <m:t> </m:t>
                    </m:r>
                  </m:oMath>
                </a14:m>
                <a:r>
                  <a:rPr lang="pt-PT" sz="1200" dirty="0">
                    <a:latin typeface="Arial" panose="020B0604020202020204" pitchFamily="34" charset="0"/>
                    <a:cs typeface="Arial" panose="020B0604020202020204" pitchFamily="34" charset="0"/>
                  </a:rPr>
                  <a:t> é o resto da divisão de </a:t>
                </a:r>
                <a14:m>
                  <m:oMath xmlns:m="http://schemas.openxmlformats.org/officeDocument/2006/math">
                    <m:r>
                      <a:rPr lang="pt-PT" sz="1200" b="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a:t>
                </a:r>
                <a14:m>
                  <m:oMath xmlns:m="http://schemas.openxmlformats.org/officeDocument/2006/math">
                    <m:r>
                      <a:rPr lang="pt-PT" sz="1200" b="1" i="1">
                        <a:latin typeface="Cambria Math"/>
                        <a:cs typeface="Arial" panose="020B0604020202020204" pitchFamily="34" charset="0"/>
                      </a:rPr>
                      <m:t>𝒂</m:t>
                    </m:r>
                  </m:oMath>
                </a14:m>
                <a:r>
                  <a:rPr lang="pt-PT" sz="1200"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𝒄</m:t>
                    </m:r>
                  </m:oMath>
                </a14:m>
                <a:r>
                  <a:rPr lang="pt-PT" sz="1200" dirty="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números inteiros não negativos, </a:t>
                </a:r>
                <a14:m>
                  <m:oMath xmlns:m="http://schemas.openxmlformats.org/officeDocument/2006/math">
                    <m:r>
                      <a:rPr lang="pt-PT" sz="1200" b="1" i="1">
                        <a:latin typeface="Cambria Math"/>
                        <a:cs typeface="Arial" panose="020B0604020202020204" pitchFamily="34" charset="0"/>
                      </a:rPr>
                      <m:t>𝒂</m:t>
                    </m:r>
                    <m:r>
                      <a:rPr lang="pt-PT" sz="1200" b="1" dirty="0">
                        <a:latin typeface="Cambria Math"/>
                        <a:ea typeface="Cambria Math"/>
                        <a:cs typeface="Arial" panose="020B0604020202020204" pitchFamily="34" charset="0"/>
                      </a:rPr>
                      <m:t>&lt;</m:t>
                    </m:r>
                    <m:r>
                      <a:rPr lang="pt-PT" sz="1200" b="1" i="1" dirty="0">
                        <a:latin typeface="Cambria Math"/>
                        <a:ea typeface="Cambria Math"/>
                        <a:cs typeface="Arial" panose="020B0604020202020204" pitchFamily="34" charset="0"/>
                      </a:rPr>
                      <m:t>𝒎</m:t>
                    </m:r>
                    <m:r>
                      <a:rPr lang="pt-PT" sz="1200" b="1" i="1" dirty="0">
                        <a:latin typeface="Cambria Math"/>
                        <a:ea typeface="Cambria Math"/>
                        <a:cs typeface="Arial" panose="020B0604020202020204" pitchFamily="34" charset="0"/>
                      </a:rPr>
                      <m:t>, </m:t>
                    </m:r>
                    <m:r>
                      <a:rPr lang="pt-PT" sz="1200" b="1" i="1" dirty="0">
                        <a:latin typeface="Cambria Math"/>
                        <a:ea typeface="Cambria Math"/>
                        <a:cs typeface="Arial" panose="020B0604020202020204" pitchFamily="34" charset="0"/>
                      </a:rPr>
                      <m:t>𝒄</m:t>
                    </m:r>
                    <m:r>
                      <a:rPr lang="pt-PT" sz="1200" b="1" i="1" dirty="0">
                        <a:latin typeface="Cambria Math"/>
                        <a:ea typeface="Cambria Math"/>
                        <a:cs typeface="Arial" panose="020B0604020202020204" pitchFamily="34" charset="0"/>
                      </a:rPr>
                      <m:t>&lt;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𝟐</m:t>
                    </m:r>
                    <m:r>
                      <a:rPr lang="pt-PT" sz="1200" b="1" i="1">
                        <a:latin typeface="Cambria Math"/>
                        <a:cs typeface="Arial" panose="020B0604020202020204" pitchFamily="34" charset="0"/>
                      </a:rPr>
                      <m:t>,… </m:t>
                    </m:r>
                  </m:oMath>
                </a14:m>
                <a:r>
                  <a:rPr lang="pt-PT" sz="1200" b="1" dirty="0" smtClean="0">
                    <a:latin typeface="Arial" panose="020B0604020202020204" pitchFamily="34" charset="0"/>
                    <a:cs typeface="Arial" panose="020B0604020202020204" pitchFamily="34" charset="0"/>
                  </a:rPr>
                  <a:t> 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𝟎</m:t>
                        </m:r>
                      </m:sub>
                    </m:sSub>
                  </m:oMath>
                </a14:m>
                <a:r>
                  <a:rPr lang="pt-PT" sz="1200" dirty="0" smtClean="0">
                    <a:latin typeface="Arial" panose="020B0604020202020204" pitchFamily="34" charset="0"/>
                    <a:cs typeface="Arial" panose="020B0604020202020204" pitchFamily="34" charset="0"/>
                  </a:rPr>
                  <a:t> é a semente (nº de partida).</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176213" lvl="1" algn="just">
                  <a:tabLst>
                    <a:tab pos="1616075" algn="l"/>
                  </a:tabLst>
                </a:pPr>
                <a:r>
                  <a:rPr lang="pt-PT" sz="1200" dirty="0" smtClean="0">
                    <a:latin typeface="Arial" panose="020B0604020202020204" pitchFamily="34" charset="0"/>
                    <a:cs typeface="Arial" panose="020B0604020202020204" pitchFamily="34" charset="0"/>
                  </a:rPr>
                  <a:t>Alguns autores recomendam algumas regras para escolher os parâmetros utilizados, nomeadamente:</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𝒂</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deve ser ímpar inteiro, não divisível por 3 e por 5;</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deve ser escolhido tal que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𝟖</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𝟓</m:t>
                    </m:r>
                  </m:oMath>
                </a14:m>
                <a:r>
                  <a:rPr lang="pt-PT" sz="1200" dirty="0" smtClean="0">
                    <a:latin typeface="Arial" panose="020B0604020202020204" pitchFamily="34" charset="0"/>
                    <a:cs typeface="Arial" panose="020B0604020202020204" pitchFamily="34" charset="0"/>
                  </a:rPr>
                  <a:t> para computador binário e </a:t>
                </a:r>
                <a14:m>
                  <m:oMath xmlns:m="http://schemas.openxmlformats.org/officeDocument/2006/math">
                    <m:r>
                      <a:rPr lang="pt-PT" sz="1200" b="1" i="1">
                        <a:latin typeface="Cambria Math" panose="02040503050406030204" pitchFamily="18" charset="0"/>
                        <a:cs typeface="Arial" panose="020B0604020202020204" pitchFamily="34" charset="0"/>
                      </a:rPr>
                      <m:t>𝒄</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𝟐𝟎𝟎</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𝟐𝟏</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computador decimal;</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deve ser muito grande: para </a:t>
                </a:r>
                <a:r>
                  <a:rPr lang="pt-PT" sz="1200" dirty="0">
                    <a:latin typeface="Arial" panose="020B0604020202020204" pitchFamily="34" charset="0"/>
                    <a:cs typeface="Arial" panose="020B0604020202020204" pitchFamily="34" charset="0"/>
                  </a:rPr>
                  <a:t>um computador</a:t>
                </a:r>
                <a:r>
                  <a:rPr lang="pt-PT" sz="1200" dirty="0" smtClean="0">
                    <a:latin typeface="Arial" panose="020B0604020202020204" pitchFamily="34" charset="0"/>
                    <a:cs typeface="Arial" panose="020B0604020202020204" pitchFamily="34" charset="0"/>
                  </a:rPr>
                  <a:t> </a:t>
                </a:r>
                <a14:m>
                  <m:oMath xmlns:m="http://schemas.openxmlformats.org/officeDocument/2006/math">
                    <m:r>
                      <m:rPr>
                        <m:nor/>
                      </m:rPr>
                      <a:rPr lang="pt-PT" sz="1200" dirty="0">
                        <a:latin typeface="Arial" panose="020B0604020202020204" pitchFamily="34" charset="0"/>
                        <a:cs typeface="Arial" panose="020B0604020202020204" pitchFamily="34" charset="0"/>
                      </a:rPr>
                      <m:t>bin</m:t>
                    </m:r>
                    <m:r>
                      <m:rPr>
                        <m:nor/>
                      </m:rPr>
                      <a:rPr lang="pt-PT" sz="1200" dirty="0">
                        <a:latin typeface="Arial" panose="020B0604020202020204" pitchFamily="34" charset="0"/>
                        <a:cs typeface="Arial" panose="020B0604020202020204" pitchFamily="34" charset="0"/>
                      </a:rPr>
                      <m:t>á</m:t>
                    </m:r>
                    <m:r>
                      <m:rPr>
                        <m:nor/>
                      </m:rPr>
                      <a:rPr lang="pt-PT" sz="1200" dirty="0">
                        <a:latin typeface="Arial" panose="020B0604020202020204" pitchFamily="34" charset="0"/>
                        <a:cs typeface="Arial" panose="020B0604020202020204" pitchFamily="34" charset="0"/>
                      </a:rPr>
                      <m:t>rio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𝒃</m:t>
                    </m:r>
                    <m:r>
                      <a:rPr lang="pt-PT" sz="1200" b="1" i="1">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bits</m:t>
                    </m:r>
                    <m:r>
                      <m:rPr>
                        <m:nor/>
                      </m:rPr>
                      <a:rPr lang="pt-PT" sz="1200" dirty="0">
                        <a:latin typeface="Arial" panose="020B0604020202020204" pitchFamily="34" charset="0"/>
                        <a:cs typeface="Arial" panose="020B0604020202020204" pitchFamily="34" charset="0"/>
                      </a:rPr>
                      <m:t>, </m:t>
                    </m:r>
                    <m:r>
                      <m:rPr>
                        <m:nor/>
                      </m:rPr>
                      <a:rPr lang="pt-PT" sz="1200" b="0" i="0" dirty="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𝟐</m:t>
                        </m:r>
                      </m:e>
                      <m:sup>
                        <m:r>
                          <a:rPr lang="pt-PT" sz="1200" b="1" i="1">
                            <a:latin typeface="Cambria Math"/>
                            <a:cs typeface="Arial" panose="020B0604020202020204" pitchFamily="34" charset="0"/>
                          </a:rPr>
                          <m:t>𝒃</m:t>
                        </m:r>
                      </m:sup>
                    </m:sSup>
                    <m:r>
                      <a:rPr lang="pt-PT" sz="1200">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Para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computador</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decimal</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𝒅</m:t>
                    </m:r>
                    <m:r>
                      <m:rPr>
                        <m:nor/>
                      </m:rPr>
                      <a:rPr lang="pt-PT" sz="1200" b="0" i="0" smtClean="0">
                        <a:latin typeface="Cambria Math"/>
                        <a:cs typeface="Arial" panose="020B0604020202020204" pitchFamily="34" charset="0"/>
                      </a:rPr>
                      <m:t> </m:t>
                    </m:r>
                    <m:r>
                      <m:rPr>
                        <m:nor/>
                      </m:rPr>
                      <a:rPr lang="pt-PT" sz="1200" b="0" i="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𝟏𝟎</m:t>
                        </m:r>
                      </m:e>
                      <m:sup>
                        <m:r>
                          <a:rPr lang="pt-PT" sz="1200" b="1" i="1">
                            <a:latin typeface="Cambria Math"/>
                            <a:cs typeface="Arial" panose="020B0604020202020204" pitchFamily="34" charset="0"/>
                          </a:rPr>
                          <m:t>𝒅</m:t>
                        </m:r>
                      </m:sup>
                    </m:sSup>
                  </m:oMath>
                </a14:m>
                <a:r>
                  <a:rPr lang="pt-PT" sz="1200" dirty="0" smtClean="0">
                    <a:latin typeface="Arial" panose="020B0604020202020204" pitchFamily="34" charset="0"/>
                    <a:cs typeface="Arial" panose="020B0604020202020204" pitchFamily="34" charset="0"/>
                  </a:rPr>
                  <a:t>.</a:t>
                </a:r>
              </a:p>
              <a:p>
                <a:pPr marL="614363" lvl="1" indent="-171450" algn="just">
                  <a:buFont typeface="Arial" panose="020B0604020202020204" pitchFamily="34" charset="0"/>
                  <a:buChar char="•"/>
                  <a:tabLst>
                    <a:tab pos="1616075" algn="l"/>
                  </a:tabLst>
                </a:pPr>
                <a:endParaRPr lang="pt-PT" sz="1200" dirty="0">
                  <a:latin typeface="Arial" panose="020B0604020202020204" pitchFamily="34" charset="0"/>
                  <a:cs typeface="Arial" panose="020B0604020202020204" pitchFamily="34" charset="0"/>
                </a:endParaRPr>
              </a:p>
              <a:p>
                <a:pPr marL="588963" lvl="1" indent="-228600" algn="just">
                  <a:buAutoNum type="alphaLcParenR"/>
                  <a:tabLst>
                    <a:tab pos="1616075" algn="l"/>
                  </a:tabLst>
                </a:pPr>
                <a:r>
                  <a:rPr lang="pt-PT" sz="1200" b="1" i="1" dirty="0" smtClean="0">
                    <a:latin typeface="Arial" panose="020B0604020202020204" pitchFamily="34" charset="0"/>
                    <a:cs typeface="Arial" panose="020B0604020202020204" pitchFamily="34" charset="0"/>
                  </a:rPr>
                  <a:t>Congruência Mista: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r>
                      <a:rPr lang="pt-PT" sz="1200" b="1" i="1" smtClean="0">
                        <a:latin typeface="Cambria Math" panose="02040503050406030204" pitchFamily="18" charset="0"/>
                        <a:ea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smtClean="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b)	Congruência Multiplicativa: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c)	Congruência Aditiva: </a:t>
                </a:r>
                <a:r>
                  <a:rPr lang="pt-PT" sz="1200" dirty="0" smtClean="0">
                    <a:latin typeface="Arial" panose="020B0604020202020204" pitchFamily="34" charset="0"/>
                    <a:cs typeface="Arial" panose="020B0604020202020204" pitchFamily="34" charset="0"/>
                  </a:rPr>
                  <a:t>Envolve </a:t>
                </a:r>
                <a14:m>
                  <m:oMath xmlns:m="http://schemas.openxmlformats.org/officeDocument/2006/math">
                    <m:r>
                      <a:rPr lang="pt-PT" sz="1200" b="1" i="1" smtClean="0">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valores iniciais, onde </a:t>
                </a:r>
                <a14:m>
                  <m:oMath xmlns:m="http://schemas.openxmlformats.org/officeDocument/2006/math">
                    <m:r>
                      <a:rPr lang="pt-PT" sz="1200" b="1" i="1">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é um inteiro positivo, e utiliza a seguinte fórmula:</a:t>
                </a:r>
              </a:p>
              <a:p>
                <a:pPr marL="360363" lvl="1" algn="just">
                  <a:tabLst>
                    <a:tab pos="1616075" algn="l"/>
                  </a:tabLst>
                </a:pPr>
                <a:endParaRPr lang="pt-PT" sz="1200" dirty="0">
                  <a:latin typeface="Arial" panose="020B0604020202020204" pitchFamily="34" charset="0"/>
                  <a:cs typeface="Arial" panose="020B0604020202020204" pitchFamily="34" charset="0"/>
                </a:endParaRPr>
              </a:p>
              <a:p>
                <a:pPr marL="360363" lvl="1" algn="ctr">
                  <a:tabLst>
                    <a:tab pos="1616075" algn="l"/>
                  </a:tabLst>
                </a:pPr>
                <a:r>
                  <a:rPr lang="pt-PT" sz="1200"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𝒌</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endParaRPr lang="pt-PT" sz="1200" dirty="0">
                  <a:latin typeface="Arial" panose="020B0604020202020204" pitchFamily="34" charset="0"/>
                  <a:cs typeface="Arial" panose="020B0604020202020204" pitchFamily="34" charset="0"/>
                </a:endParaRP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1.</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a:t>
                </a:r>
                <a:r>
                  <a:rPr lang="pt-PT" sz="1200" dirty="0" smtClean="0">
                    <a:latin typeface="Arial" panose="020B0604020202020204" pitchFamily="34" charset="0"/>
                    <a:cs typeface="Arial" panose="020B0604020202020204" pitchFamily="34" charset="0"/>
                  </a:rPr>
                  <a:t>a congruência aditiva, quanto </a:t>
                </a:r>
                <a14:m>
                  <m:oMath xmlns:m="http://schemas.openxmlformats.org/officeDocument/2006/math">
                    <m:r>
                      <a:rPr lang="pt-PT" sz="1200" b="1" i="1">
                        <a:latin typeface="Cambria Math" panose="02040503050406030204" pitchFamily="18" charset="0"/>
                        <a:cs typeface="Arial" panose="020B0604020202020204" pitchFamily="34" charset="0"/>
                      </a:rPr>
                      <m:t>𝒌</m:t>
                    </m:r>
                    <m:r>
                      <a:rPr lang="pt-PT" sz="1200" b="0" i="0" smtClean="0">
                        <a:latin typeface="Cambria Math" panose="02040503050406030204" pitchFamily="18" charset="0"/>
                        <a:cs typeface="Arial" panose="020B0604020202020204" pitchFamily="34" charset="0"/>
                      </a:rPr>
                      <m:t>=1</m:t>
                    </m:r>
                  </m:oMath>
                </a14:m>
                <a:r>
                  <a:rPr lang="pt-PT" sz="1200" dirty="0" smtClean="0">
                    <a:latin typeface="Arial" panose="020B0604020202020204" pitchFamily="34" charset="0"/>
                    <a:cs typeface="Arial" panose="020B0604020202020204" pitchFamily="34" charset="0"/>
                  </a:rPr>
                  <a:t>,  temos o método de Fibonacci.</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2</a:t>
                </a:r>
                <a:r>
                  <a:rPr lang="pt-PT" sz="12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 </a:t>
                </a:r>
                <a:r>
                  <a:rPr lang="pt-PT" sz="1200" dirty="0" smtClean="0">
                    <a:latin typeface="Arial" panose="020B0604020202020204" pitchFamily="34" charset="0"/>
                    <a:cs typeface="Arial" panose="020B0604020202020204" pitchFamily="34" charset="0"/>
                  </a:rPr>
                  <a:t>acordo com Hull e Dobell, o melhor resultado conseguido com o método de congruência multiplicativa, em computador binário, foi quando </a:t>
                </a:r>
                <a14:m>
                  <m:oMath xmlns:m="http://schemas.openxmlformats.org/officeDocument/2006/math">
                    <m:r>
                      <a:rPr lang="pt-PT" sz="1400" b="1" i="1">
                        <a:latin typeface="Cambria Math"/>
                        <a:cs typeface="Arial" panose="020B0604020202020204" pitchFamily="34" charset="0"/>
                      </a:rPr>
                      <m:t>𝒂</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𝟖</m:t>
                    </m:r>
                    <m:r>
                      <a:rPr lang="pt-PT" sz="1400" b="1" i="1" smtClean="0">
                        <a:latin typeface="Cambria Math" panose="02040503050406030204" pitchFamily="18" charset="0"/>
                        <a:cs typeface="Arial" panose="020B0604020202020204" pitchFamily="34" charset="0"/>
                      </a:rPr>
                      <m:t>𝒕</m:t>
                    </m:r>
                    <m:sPre>
                      <m:sPrePr>
                        <m:ctrlPr>
                          <a:rPr lang="pt-PT" sz="1400" b="1" i="1" smtClean="0">
                            <a:latin typeface="Cambria Math" panose="02040503050406030204" pitchFamily="18" charset="0"/>
                            <a:cs typeface="Arial" panose="020B0604020202020204" pitchFamily="34" charset="0"/>
                          </a:rPr>
                        </m:ctrlPr>
                      </m:sPrePr>
                      <m:sub>
                        <m:r>
                          <a:rPr lang="pt-PT" sz="1400" b="0" i="1" smtClean="0">
                            <a:latin typeface="Cambria Math" panose="02040503050406030204" pitchFamily="18" charset="0"/>
                            <a:cs typeface="Arial" panose="020B0604020202020204" pitchFamily="34" charset="0"/>
                          </a:rPr>
                          <m:t>−</m:t>
                        </m:r>
                      </m:sub>
                      <m:sup>
                        <m:r>
                          <a:rPr lang="pt-PT" sz="1400" b="0" i="1" smtClean="0">
                            <a:latin typeface="Cambria Math" panose="02040503050406030204" pitchFamily="18" charset="0"/>
                          </a:rPr>
                          <m:t>+</m:t>
                        </m:r>
                      </m:sup>
                      <m:e>
                        <m:r>
                          <a:rPr lang="pt-PT" sz="1400" b="0" i="1" smtClean="0">
                            <a:latin typeface="Cambria Math" panose="02040503050406030204" pitchFamily="18" charset="0"/>
                          </a:rPr>
                          <m:t>3</m:t>
                        </m:r>
                      </m:e>
                    </m:sPre>
                  </m:oMath>
                </a14:m>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𝒕</m:t>
                    </m:r>
                    <m:r>
                      <a:rPr lang="pt-PT" sz="1200" b="1" i="1" smtClean="0">
                        <a:latin typeface="Cambria Math" panose="02040503050406030204" pitchFamily="18" charset="0"/>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inteiro,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𝟎</m:t>
                        </m:r>
                      </m:sub>
                    </m:sSub>
                    <m:r>
                      <a:rPr lang="pt-PT" sz="1200" b="1"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ímpar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r>
                      <a:rPr lang="pt-PT" sz="1200" b="1" i="1" smtClean="0">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𝒃</m:t>
                        </m:r>
                      </m:sup>
                    </m:sSup>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panose="02040503050406030204" pitchFamily="18" charset="0"/>
                        <a:cs typeface="Arial" panose="020B0604020202020204" pitchFamily="34" charset="0"/>
                      </a:rPr>
                      <m:t>𝒃</m:t>
                    </m:r>
                    <m:r>
                      <a:rPr lang="pt-PT" sz="1200" b="1" i="1" smtClean="0">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panose="02040503050406030204" pitchFamily="18" charset="0"/>
                        <a:ea typeface="Cambria Math" panose="02040503050406030204" pitchFamily="18" charset="0"/>
                        <a:cs typeface="Arial" panose="020B0604020202020204" pitchFamily="34" charset="0"/>
                      </a:rPr>
                      <m:t>𝟐</m:t>
                    </m:r>
                  </m:oMath>
                </a14:m>
                <a:r>
                  <a:rPr lang="pt-PT" sz="1200" dirty="0" smtClean="0">
                    <a:latin typeface="Arial" panose="020B0604020202020204" pitchFamily="34" charset="0"/>
                    <a:cs typeface="Arial" panose="020B0604020202020204" pitchFamily="34" charset="0"/>
                  </a:rPr>
                  <a:t> e tão grande quanto possível.</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6072624"/>
              </a:xfrm>
              <a:prstGeom prst="rect">
                <a:avLst/>
              </a:prstGeom>
              <a:blipFill>
                <a:blip r:embed="rId2"/>
                <a:stretch>
                  <a:fillRect t="-100"/>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16</a:t>
            </a:fld>
            <a:endParaRPr lang="en-GB" altLang="pt-PT" dirty="0"/>
          </a:p>
        </p:txBody>
      </p:sp>
    </p:spTree>
    <p:extLst>
      <p:ext uri="{BB962C8B-B14F-4D97-AF65-F5344CB8AC3E}">
        <p14:creationId xmlns:p14="http://schemas.microsoft.com/office/powerpoint/2010/main" val="128745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084871"/>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Nota 3.</a:t>
                </a:r>
                <a:r>
                  <a:rPr lang="pt-PT" sz="1200" dirty="0">
                    <a:latin typeface="Arial" panose="020B0604020202020204" pitchFamily="34" charset="0"/>
                    <a:cs typeface="Arial" panose="020B0604020202020204" pitchFamily="34" charset="0"/>
                  </a:rPr>
                  <a:t> É</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ainda </a:t>
                </a:r>
                <a:r>
                  <a:rPr lang="pt-PT" sz="1200" dirty="0" smtClean="0">
                    <a:latin typeface="Arial" panose="020B0604020202020204" pitchFamily="34" charset="0"/>
                    <a:cs typeface="Arial" panose="020B0604020202020204" pitchFamily="34" charset="0"/>
                  </a:rPr>
                  <a:t>referida a </a:t>
                </a:r>
                <a:r>
                  <a:rPr lang="pt-PT" sz="1200" i="1" dirty="0" smtClean="0">
                    <a:latin typeface="Arial" panose="020B0604020202020204" pitchFamily="34" charset="0"/>
                    <a:cs typeface="Arial" panose="020B0604020202020204" pitchFamily="34" charset="0"/>
                  </a:rPr>
                  <a:t>Congruência </a:t>
                </a:r>
                <a:r>
                  <a:rPr lang="pt-PT" sz="1200" i="1" dirty="0">
                    <a:latin typeface="Arial" panose="020B0604020202020204" pitchFamily="34" charset="0"/>
                    <a:cs typeface="Arial" panose="020B0604020202020204" pitchFamily="34" charset="0"/>
                  </a:rPr>
                  <a:t>Quadrática</a:t>
                </a:r>
                <a:r>
                  <a:rPr lang="pt-PT" sz="1200" dirty="0">
                    <a:latin typeface="Arial" panose="020B0604020202020204" pitchFamily="34" charset="0"/>
                    <a:cs typeface="Arial" panose="020B0604020202020204" pitchFamily="34" charset="0"/>
                  </a:rPr>
                  <a:t>, dada pela fórmula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𝒅</m:t>
                        </m:r>
                        <m:sSubSup>
                          <m:sSubSupPr>
                            <m:ctrlPr>
                              <a:rPr lang="pt-PT" sz="1200" b="1" i="1">
                                <a:latin typeface="Cambria Math" panose="02040503050406030204" pitchFamily="18" charset="0"/>
                                <a:cs typeface="Arial" panose="020B0604020202020204" pitchFamily="34" charset="0"/>
                              </a:rPr>
                            </m:ctrlPr>
                          </m:sSubSup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up>
                            <m:r>
                              <a:rPr lang="pt-PT" sz="1200" b="1" i="1">
                                <a:latin typeface="Cambria Math" panose="02040503050406030204" pitchFamily="18" charset="0"/>
                                <a:cs typeface="Arial" panose="020B0604020202020204" pitchFamily="34" charset="0"/>
                              </a:rPr>
                              <m:t>𝟐</m:t>
                            </m:r>
                          </m:sup>
                        </m:sSubSup>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𝒄𝒙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𝒂</m:t>
                        </m:r>
                      </m:e>
                    </m:d>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Segundo alguns autores, quando </a:t>
                </a:r>
                <a14:m>
                  <m:oMath xmlns:m="http://schemas.openxmlformats.org/officeDocument/2006/math">
                    <m:r>
                      <a:rPr lang="pt-PT" sz="1200" b="1" i="1">
                        <a:latin typeface="Cambria Math" panose="02040503050406030204" pitchFamily="18" charset="0"/>
                        <a:cs typeface="Arial" panose="020B0604020202020204" pitchFamily="34" charset="0"/>
                      </a:rPr>
                      <m:t>𝒅</m:t>
                    </m:r>
                  </m:oMath>
                </a14:m>
                <a:r>
                  <a:rPr lang="pt-PT" sz="1200" dirty="0" smtClean="0">
                    <a:latin typeface="Arial" panose="020B0604020202020204" pitchFamily="34" charset="0"/>
                    <a:cs typeface="Arial" panose="020B0604020202020204" pitchFamily="34" charset="0"/>
                  </a:rPr>
                  <a:t> é escolhido com as regras referidas para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é uma potência de 2, obtêm-se resultados muito satisfatórios.</a:t>
                </a:r>
              </a:p>
              <a:p>
                <a:pPr marL="176213" algn="just">
                  <a:tabLst>
                    <a:tab pos="1616075" algn="l"/>
                  </a:tabLst>
                </a:pPr>
                <a:endParaRPr lang="pt-PT" sz="1200"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Nota 4</a:t>
                </a:r>
                <a:r>
                  <a:rPr lang="pt-PT" sz="1200" dirty="0" smtClean="0">
                    <a:latin typeface="Arial" panose="020B0604020202020204" pitchFamily="34" charset="0"/>
                    <a:cs typeface="Arial" panose="020B0604020202020204" pitchFamily="34" charset="0"/>
                  </a:rPr>
                  <a:t>. Um gerador muito utilizado é o gerador de Learmouth-Lewis, baseado na seguinte fórmula:</a:t>
                </a: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628650"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𝟕</m:t>
                          </m:r>
                        </m:e>
                        <m:sup>
                          <m:r>
                            <a:rPr lang="pt-PT" sz="1200" b="1" i="1" smtClean="0">
                              <a:latin typeface="Cambria Math" panose="02040503050406030204" pitchFamily="18" charset="0"/>
                              <a:cs typeface="Arial" panose="020B0604020202020204" pitchFamily="34" charset="0"/>
                            </a:rPr>
                            <m:t>𝟓</m:t>
                          </m:r>
                        </m:sup>
                      </m:sSup>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𝟑𝟏</m:t>
                          </m:r>
                        </m:sup>
                      </m:sSup>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r>
                        <a:rPr lang="pt-PT" sz="1200" b="1" i="1" smtClean="0">
                          <a:latin typeface="Cambria Math" panose="02040503050406030204" pitchFamily="18" charset="0"/>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tabLst>
                    <a:tab pos="1081088" algn="l"/>
                  </a:tabLst>
                </a:pPr>
                <a:endParaRPr lang="pt-PT" sz="1200" b="1" dirty="0" smtClean="0">
                  <a:latin typeface="Arial" panose="020B0604020202020204" pitchFamily="34" charset="0"/>
                  <a:cs typeface="Arial" panose="020B0604020202020204" pitchFamily="34" charset="0"/>
                </a:endParaRPr>
              </a:p>
              <a:p>
                <a:pPr marL="176213" algn="just">
                  <a:tabLst>
                    <a:tab pos="1081088" algn="l"/>
                  </a:tabLst>
                </a:pPr>
                <a:r>
                  <a:rPr lang="pt-PT" sz="1200" b="1" dirty="0" smtClean="0">
                    <a:latin typeface="Arial" panose="020B0604020202020204" pitchFamily="34" charset="0"/>
                    <a:cs typeface="Arial" panose="020B0604020202020204" pitchFamily="34" charset="0"/>
                  </a:rPr>
                  <a:t>Exemplo 4. </a:t>
                </a:r>
                <a:r>
                  <a:rPr lang="pt-PT" sz="1200" dirty="0" smtClean="0">
                    <a:latin typeface="Arial" panose="020B0604020202020204" pitchFamily="34" charset="0"/>
                    <a:cs typeface="Arial" panose="020B0604020202020204" pitchFamily="34" charset="0"/>
                  </a:rPr>
                  <a:t>Ilustre-se o método de congruência mista, considerando </a:t>
                </a:r>
                <a14:m>
                  <m:oMath xmlns:m="http://schemas.openxmlformats.org/officeDocument/2006/math">
                    <m:r>
                      <a:rPr lang="pt-PT" sz="1200" i="1">
                        <a:latin typeface="Cambria Math"/>
                        <a:cs typeface="Arial" panose="020B0604020202020204" pitchFamily="34" charset="0"/>
                      </a:rPr>
                      <m:t>𝑚</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𝟖</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i="1">
                        <a:latin typeface="Cambria Math"/>
                        <a:cs typeface="Arial" panose="020B0604020202020204" pitchFamily="34" charset="0"/>
                      </a:rPr>
                      <m:t>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𝒆</m:t>
                    </m:r>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𝟎</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gerar</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valores aleatórios.</a:t>
                </a: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r>
                  <a:rPr lang="pt-PT" sz="1200" b="1" dirty="0">
                    <a:latin typeface="Arial" panose="020B0604020202020204" pitchFamily="34" charset="0"/>
                    <a:cs typeface="Arial" panose="020B0604020202020204" pitchFamily="34" charset="0"/>
                  </a:rPr>
                  <a:t>Nota 1</a:t>
                </a:r>
                <a:r>
                  <a:rPr lang="pt-PT" sz="1200" i="1" dirty="0">
                    <a:latin typeface="Arial" panose="020B0604020202020204" pitchFamily="34" charset="0"/>
                    <a:cs typeface="Arial" panose="020B0604020202020204" pitchFamily="34" charset="0"/>
                  </a:rPr>
                  <a:t>. O ciclo é de 8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a:latin typeface="Arial" panose="020B0604020202020204" pitchFamily="34" charset="0"/>
                    <a:cs typeface="Arial" panose="020B0604020202020204" pitchFamily="34" charset="0"/>
                  </a:rPr>
                  <a:t> = 8). A partir do momento em que se obtêm a semente, os valores repetem-se, pois trata-se de um algoritmo (processo determinístico). Naturalmente, na prática usam-se valores de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smtClean="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muito grandes, de modo a não se repetir o ciclo, como se disse. </a:t>
                </a: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08487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17</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sz="1200" b="1" i="1" smtClean="0">
                                    <a:latin typeface="Cambria Math"/>
                                  </a:rPr>
                                  <m:t>𝒏</m:t>
                                </m:r>
                              </m:oMath>
                            </m:oMathPara>
                          </a14:m>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sub>
                                </m:sSub>
                              </m:oMath>
                            </m:oMathPara>
                          </a14:m>
                          <a:endParaRPr lang="pt-PT" sz="1200" b="1" dirty="0"/>
                        </a:p>
                      </a:txBody>
                      <a:tcPr/>
                    </a:tc>
                    <a:tc>
                      <a:txBody>
                        <a:bodyPr/>
                        <a:lstStyle/>
                        <a:p>
                          <a:pPr algn="ctr"/>
                          <a:r>
                            <a:rPr lang="pt-PT" sz="1200" b="1" dirty="0" smtClean="0">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endParaRPr lang="pt-PT" sz="1200" b="1" dirty="0"/>
                        </a:p>
                      </a:txBody>
                      <a:tcPr/>
                    </a:tc>
                    <a:tc>
                      <a:txBody>
                        <a:bodyPr/>
                        <a:lstStyle/>
                        <a:p>
                          <a:pPr algn="ctr"/>
                          <a:r>
                            <a:rPr lang="pt-PT" sz="1200" b="1" i="0" dirty="0" smtClean="0">
                              <a:latin typeface="+mn-lt"/>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r>
                            <a:rPr lang="pt-PT" sz="1200" b="1" dirty="0" smtClean="0"/>
                            <a:t>)/8</a:t>
                          </a:r>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r>
                                      <a:rPr lang="pt-PT" sz="1200" b="1" i="1" smtClean="0">
                                        <a:latin typeface="Cambria Math"/>
                                      </a:rPr>
                                      <m:t>+</m:t>
                                    </m:r>
                                    <m:r>
                                      <a:rPr lang="pt-PT" sz="1200" b="1" i="1" smtClean="0">
                                        <a:latin typeface="Cambria Math"/>
                                      </a:rPr>
                                      <m:t>𝟏</m:t>
                                    </m:r>
                                  </m:sub>
                                </m:sSub>
                              </m:oMath>
                            </m:oMathPara>
                          </a14:m>
                          <a:endParaRPr lang="pt-PT" sz="1200" b="1" dirty="0"/>
                        </a:p>
                      </a:txBody>
                      <a:tcPr/>
                    </a:tc>
                    <a:extLst>
                      <a:ext uri="{0D108BD9-81ED-4DB2-BD59-A6C34878D82A}">
                        <a16:rowId xmlns:a16="http://schemas.microsoft.com/office/drawing/2014/main" val="10000"/>
                      </a:ext>
                    </a:extLst>
                  </a:tr>
                  <a:tr h="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extLst>
                      <a:ext uri="{0D108BD9-81ED-4DB2-BD59-A6C34878D82A}">
                        <a16:rowId xmlns:a16="http://schemas.microsoft.com/office/drawing/2014/main" val="10004"/>
                      </a:ext>
                    </a:extLst>
                  </a:tr>
                  <a:tr h="143023">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extLst>
                      <a:ext uri="{0D108BD9-81ED-4DB2-BD59-A6C34878D82A}">
                        <a16:rowId xmlns:a16="http://schemas.microsoft.com/office/drawing/2014/main" val="10005"/>
                      </a:ext>
                    </a:extLst>
                  </a:tr>
                  <a:tr h="132223">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extLst>
                      <a:ext uri="{0D108BD9-81ED-4DB2-BD59-A6C34878D82A}">
                        <a16:rowId xmlns:a16="http://schemas.microsoft.com/office/drawing/2014/main" val="10006"/>
                      </a:ext>
                    </a:extLst>
                  </a:tr>
                  <a:tr h="121423">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extLst>
                      <a:ext uri="{0D108BD9-81ED-4DB2-BD59-A6C34878D82A}">
                        <a16:rowId xmlns:a16="http://schemas.microsoft.com/office/drawing/2014/main" val="10008"/>
                      </a:ext>
                    </a:extLst>
                  </a:tr>
                  <a:tr h="16818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gridCol w="1152128"/>
                    <a:gridCol w="1080120"/>
                    <a:gridCol w="1008112"/>
                    <a:gridCol w="1008112"/>
                  </a:tblGrid>
                  <a:tr h="370840">
                    <a:tc>
                      <a:txBody>
                        <a:bodyPr/>
                        <a:lstStyle/>
                        <a:p>
                          <a:endParaRPr lang="pt-PT"/>
                        </a:p>
                      </a:txBody>
                      <a:tcPr>
                        <a:blipFill rotWithShape="0">
                          <a:blip r:embed="rId3"/>
                          <a:stretch>
                            <a:fillRect l="-685" t="-1639" r="-480822" b="-601639"/>
                          </a:stretch>
                        </a:blipFill>
                      </a:tcPr>
                    </a:tc>
                    <a:tc>
                      <a:txBody>
                        <a:bodyPr/>
                        <a:lstStyle/>
                        <a:p>
                          <a:endParaRPr lang="pt-PT"/>
                        </a:p>
                      </a:txBody>
                      <a:tcPr>
                        <a:blipFill rotWithShape="0">
                          <a:blip r:embed="rId3"/>
                          <a:stretch>
                            <a:fillRect l="-77778" t="-1639" r="-271429" b="-601639"/>
                          </a:stretch>
                        </a:blipFill>
                      </a:tcPr>
                    </a:tc>
                    <a:tc>
                      <a:txBody>
                        <a:bodyPr/>
                        <a:lstStyle/>
                        <a:p>
                          <a:endParaRPr lang="pt-PT"/>
                        </a:p>
                      </a:txBody>
                      <a:tcPr>
                        <a:blipFill rotWithShape="0">
                          <a:blip r:embed="rId3"/>
                          <a:stretch>
                            <a:fillRect l="-188764" t="-1639" r="-188202" b="-601639"/>
                          </a:stretch>
                        </a:blipFill>
                      </a:tcPr>
                    </a:tc>
                    <a:tc>
                      <a:txBody>
                        <a:bodyPr/>
                        <a:lstStyle/>
                        <a:p>
                          <a:endParaRPr lang="pt-PT"/>
                        </a:p>
                      </a:txBody>
                      <a:tcPr>
                        <a:blipFill rotWithShape="0">
                          <a:blip r:embed="rId3"/>
                          <a:stretch>
                            <a:fillRect l="-311515" t="-1639" r="-103030" b="-601639"/>
                          </a:stretch>
                        </a:blipFill>
                      </a:tcPr>
                    </a:tc>
                    <a:tc>
                      <a:txBody>
                        <a:bodyPr/>
                        <a:lstStyle/>
                        <a:p>
                          <a:endParaRPr lang="pt-PT"/>
                        </a:p>
                      </a:txBody>
                      <a:tcPr>
                        <a:blipFill rotWithShape="0">
                          <a:blip r:embed="rId3"/>
                          <a:stretch>
                            <a:fillRect l="-409036" t="-1639" r="-2410" b="-601639"/>
                          </a:stretch>
                        </a:blipFill>
                      </a:tcPr>
                    </a:tc>
                  </a:tr>
                  <a:tr h="24384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tr>
                  <a:tr h="24384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tr>
                  <a:tr h="24384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tr>
                  <a:tr h="24384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tr>
                  <a:tr h="243840">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tr>
                  <a:tr h="243840">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tr>
                  <a:tr h="24384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tr>
                  <a:tr h="24384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r>
                </a:tbl>
              </a:graphicData>
            </a:graphic>
          </p:graphicFrame>
        </mc:Fallback>
      </mc:AlternateContent>
      <p:cxnSp>
        <p:nvCxnSpPr>
          <p:cNvPr id="9" name="Conexão recta 8"/>
          <p:cNvCxnSpPr/>
          <p:nvPr/>
        </p:nvCxnSpPr>
        <p:spPr>
          <a:xfrm>
            <a:off x="1187624" y="5229200"/>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xão recta 10"/>
          <p:cNvCxnSpPr/>
          <p:nvPr/>
        </p:nvCxnSpPr>
        <p:spPr>
          <a:xfrm>
            <a:off x="1187624" y="5445224"/>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ela 11"/>
          <p:cNvGraphicFramePr>
            <a:graphicFrameLocks noGrp="1"/>
          </p:cNvGraphicFramePr>
          <p:nvPr>
            <p:extLst>
              <p:ext uri="{D42A27DB-BD31-4B8C-83A1-F6EECF244321}">
                <p14:modId xmlns:p14="http://schemas.microsoft.com/office/powerpoint/2010/main" val="2383709236"/>
              </p:ext>
            </p:extLst>
          </p:nvPr>
        </p:nvGraphicFramePr>
        <p:xfrm>
          <a:off x="6444208" y="2879824"/>
          <a:ext cx="1152128" cy="25654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tblGrid>
              <a:tr h="370840">
                <a:tc>
                  <a:txBody>
                    <a:bodyPr/>
                    <a:lstStyle/>
                    <a:p>
                      <a:r>
                        <a:rPr lang="pt-PT" sz="1200" dirty="0" smtClean="0"/>
                        <a:t>Nºs  </a:t>
                      </a:r>
                      <a:r>
                        <a:rPr lang="pt-PT" sz="1200" dirty="0" err="1" smtClean="0"/>
                        <a:t>Aleat</a:t>
                      </a:r>
                      <a:r>
                        <a:rPr lang="pt-PT" sz="1200" dirty="0" smtClean="0"/>
                        <a:t>. 0-1</a:t>
                      </a:r>
                      <a:endParaRPr lang="pt-PT" sz="1200" dirty="0"/>
                    </a:p>
                  </a:txBody>
                  <a:tcPr/>
                </a:tc>
                <a:extLst>
                  <a:ext uri="{0D108BD9-81ED-4DB2-BD59-A6C34878D82A}">
                    <a16:rowId xmlns:a16="http://schemas.microsoft.com/office/drawing/2014/main" val="10000"/>
                  </a:ext>
                </a:extLst>
              </a:tr>
              <a:tr h="0">
                <a:tc>
                  <a:txBody>
                    <a:bodyPr/>
                    <a:lstStyle/>
                    <a:p>
                      <a:pPr algn="ctr"/>
                      <a:r>
                        <a:rPr lang="pt-PT" sz="1000" dirty="0" smtClean="0"/>
                        <a:t>0,375</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0,750</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0,625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0,000</a:t>
                      </a:r>
                      <a:endParaRPr lang="pt-PT" sz="1000" dirty="0"/>
                    </a:p>
                  </a:txBody>
                  <a:tcPr/>
                </a:tc>
                <a:extLst>
                  <a:ext uri="{0D108BD9-81ED-4DB2-BD59-A6C34878D82A}">
                    <a16:rowId xmlns:a16="http://schemas.microsoft.com/office/drawing/2014/main" val="10004"/>
                  </a:ext>
                </a:extLst>
              </a:tr>
              <a:tr h="143024">
                <a:tc>
                  <a:txBody>
                    <a:bodyPr/>
                    <a:lstStyle/>
                    <a:p>
                      <a:pPr algn="ctr"/>
                      <a:r>
                        <a:rPr lang="pt-PT" sz="1000" dirty="0" smtClean="0"/>
                        <a:t>0,875</a:t>
                      </a:r>
                      <a:endParaRPr lang="pt-PT" sz="1000" dirty="0"/>
                    </a:p>
                  </a:txBody>
                  <a:tcPr/>
                </a:tc>
                <a:extLst>
                  <a:ext uri="{0D108BD9-81ED-4DB2-BD59-A6C34878D82A}">
                    <a16:rowId xmlns:a16="http://schemas.microsoft.com/office/drawing/2014/main" val="10005"/>
                  </a:ext>
                </a:extLst>
              </a:tr>
              <a:tr h="132224">
                <a:tc>
                  <a:txBody>
                    <a:bodyPr/>
                    <a:lstStyle/>
                    <a:p>
                      <a:pPr algn="ctr"/>
                      <a:r>
                        <a:rPr lang="pt-PT" sz="1000" dirty="0" smtClean="0"/>
                        <a:t>0,250</a:t>
                      </a:r>
                      <a:endParaRPr lang="pt-PT" sz="1000" dirty="0"/>
                    </a:p>
                  </a:txBody>
                  <a:tcPr/>
                </a:tc>
                <a:extLst>
                  <a:ext uri="{0D108BD9-81ED-4DB2-BD59-A6C34878D82A}">
                    <a16:rowId xmlns:a16="http://schemas.microsoft.com/office/drawing/2014/main" val="10006"/>
                  </a:ext>
                </a:extLst>
              </a:tr>
              <a:tr h="121424">
                <a:tc>
                  <a:txBody>
                    <a:bodyPr/>
                    <a:lstStyle/>
                    <a:p>
                      <a:pPr algn="ctr"/>
                      <a:r>
                        <a:rPr lang="pt-PT" sz="1000" dirty="0" smtClean="0"/>
                        <a:t>0,125</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0,500</a:t>
                      </a:r>
                      <a:endParaRPr lang="pt-PT" sz="1000" dirty="0"/>
                    </a:p>
                  </a:txBody>
                  <a:tcPr/>
                </a:tc>
                <a:extLst>
                  <a:ext uri="{0D108BD9-81ED-4DB2-BD59-A6C34878D82A}">
                    <a16:rowId xmlns:a16="http://schemas.microsoft.com/office/drawing/2014/main" val="10008"/>
                  </a:ext>
                </a:extLst>
              </a:tr>
              <a:tr h="134600">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p:cxnSp>
        <p:nvCxnSpPr>
          <p:cNvPr id="18" name="Conexão recta 17"/>
          <p:cNvCxnSpPr/>
          <p:nvPr/>
        </p:nvCxnSpPr>
        <p:spPr>
          <a:xfrm>
            <a:off x="6444208" y="5229200"/>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6444208" y="544522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8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20076" y="660139"/>
                <a:ext cx="8964488" cy="5895332"/>
              </a:xfrm>
              <a:prstGeom prst="rect">
                <a:avLst/>
              </a:prstGeom>
            </p:spPr>
            <p:txBody>
              <a:bodyPr wrap="square">
                <a:spAutoFit/>
              </a:bodyPr>
              <a:lstStyle/>
              <a:p>
                <a:pPr marL="176213" algn="just"/>
                <a:r>
                  <a:rPr lang="pt-PT" sz="1400" b="1" dirty="0" smtClean="0">
                    <a:latin typeface="Arial" panose="020B0604020202020204" pitchFamily="34" charset="0"/>
                    <a:cs typeface="Arial" panose="020B0604020202020204" pitchFamily="34" charset="0"/>
                  </a:rPr>
                  <a:t>3. Geração de variáveis Aleatórias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basicamente três métodos para gerar variáveis aleatórias:</a:t>
                </a:r>
              </a:p>
              <a:p>
                <a:pPr marL="176213" algn="just"/>
                <a:endParaRPr lang="pt-PT" sz="1200"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Transformação Inversa</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Aceitação-Rejeição</a:t>
                </a: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Composição</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3.1 Geração de Variáveis </a:t>
                </a:r>
                <a:r>
                  <a:rPr lang="pt-PT" sz="1200" b="1" dirty="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leatórias Contínuas pela Transformação Inversa</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𝑿</m:t>
                    </m:r>
                    <m:r>
                      <a:rPr lang="pt-PT" sz="1200" b="0"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Variável aleatória (v. a.) qualquer</a:t>
                </a: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𝒙</m:t>
                        </m:r>
                      </m:e>
                    </m:d>
                    <m:r>
                      <a:rPr lang="pt-PT" sz="1200" b="1" i="0" smtClean="0">
                        <a:latin typeface="Cambria Math" panose="02040503050406030204" pitchFamily="18" charset="0"/>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a:latin typeface="Cambria Math" panose="02040503050406030204" pitchFamily="18" charset="0"/>
                        <a:cs typeface="Arial" panose="020B0604020202020204" pitchFamily="34" charset="0"/>
                      </a:rPr>
                      <m:t>𝑿</m:t>
                    </m:r>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𝒚</m:t>
                        </m:r>
                      </m:e>
                    </m:d>
                    <m:r>
                      <a:rPr lang="pt-PT" sz="1200" b="1">
                        <a:latin typeface="Cambria Math" panose="02040503050406030204" pitchFamily="18" charset="0"/>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smtClean="0">
                        <a:latin typeface="Cambria Math" panose="02040503050406030204" pitchFamily="18" charset="0"/>
                        <a:cs typeface="Arial" panose="020B0604020202020204" pitchFamily="34" charset="0"/>
                      </a:rPr>
                      <m:t>𝒀</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dirty="0" smtClean="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Faça-se  </a:t>
                </a:r>
                <a14:m>
                  <m:oMath xmlns:m="http://schemas.openxmlformats.org/officeDocument/2006/math">
                    <m:r>
                      <a:rPr lang="pt-PT" sz="1200" b="1" i="0" smtClean="0">
                        <a:latin typeface="Cambria Math" panose="02040503050406030204" pitchFamily="18" charset="0"/>
                        <a:cs typeface="Arial" panose="020B0604020202020204" pitchFamily="34" charset="0"/>
                      </a:rPr>
                      <m:t>𝐘</m:t>
                    </m:r>
                    <m:r>
                      <a:rPr lang="pt-PT" sz="1200" b="1" i="0"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𝑿</m:t>
                        </m:r>
                      </m:e>
                    </m:d>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a:t>
                </a: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𝒚</m:t>
                        </m:r>
                      </m:e>
                    </m:d>
                    <m:r>
                      <a:rPr lang="pt-PT" sz="1200" b="1" i="0" smtClean="0">
                        <a:latin typeface="Cambria Math" panose="02040503050406030204" pitchFamily="18" charset="0"/>
                        <a:cs typeface="Arial" panose="020B0604020202020204" pitchFamily="34" charset="0"/>
                      </a:rPr>
                      <m:t>=</m:t>
                    </m:r>
                    <m:r>
                      <a:rPr lang="pt-PT" sz="1200" b="1" i="0" smtClean="0">
                        <a:latin typeface="Cambria Math" panose="02040503050406030204" pitchFamily="18" charset="0"/>
                        <a:cs typeface="Arial" panose="020B0604020202020204" pitchFamily="34" charset="0"/>
                      </a:rPr>
                      <m:t>𝐏</m:t>
                    </m:r>
                    <m:d>
                      <m:dPr>
                        <m:ctrlPr>
                          <a:rPr lang="pt-PT" sz="1200" b="1" i="1" smtClean="0">
                            <a:latin typeface="Cambria Math" panose="02040503050406030204" pitchFamily="18" charset="0"/>
                            <a:cs typeface="Arial" panose="020B0604020202020204" pitchFamily="34" charset="0"/>
                          </a:rPr>
                        </m:ctrlPr>
                      </m:dPr>
                      <m:e>
                        <m:r>
                          <a:rPr lang="pt-PT" sz="1200" b="1" i="0" smtClean="0">
                            <a:latin typeface="Cambria Math" panose="02040503050406030204" pitchFamily="18" charset="0"/>
                            <a:cs typeface="Arial" panose="020B0604020202020204" pitchFamily="34" charset="0"/>
                          </a:rPr>
                          <m:t>𝐘</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oMath>
                </a14:m>
                <a:r>
                  <a:rPr lang="pt-PT" sz="1200" b="1" dirty="0" smtClean="0">
                    <a:latin typeface="Arial" panose="020B0604020202020204" pitchFamily="34" charset="0"/>
                    <a:ea typeface="Cambria Math" panose="02040503050406030204" pitchFamily="18" charset="0"/>
                    <a:cs typeface="Arial" panose="020B0604020202020204" pitchFamily="34" charset="0"/>
                  </a:rPr>
                  <a:t>  </a:t>
                </a:r>
              </a:p>
              <a:p>
                <a:pPr marL="176213" algn="just">
                  <a:tabLst>
                    <a:tab pos="803275" algn="l"/>
                  </a:tabLst>
                </a:pPr>
                <a:endParaRPr lang="pt-PT" sz="1200" b="1" dirty="0" smtClean="0">
                  <a:latin typeface="Arial" panose="020B0604020202020204" pitchFamily="34" charset="0"/>
                  <a:ea typeface="Cambria Math" panose="02040503050406030204" pitchFamily="18" charset="0"/>
                  <a:cs typeface="Arial" panose="020B0604020202020204" pitchFamily="34" charset="0"/>
                </a:endParaRPr>
              </a:p>
              <a:p>
                <a:pPr marL="176213" algn="just">
                  <a:tabLst>
                    <a:tab pos="803275" algn="l"/>
                  </a:tabLst>
                </a:pPr>
                <a:r>
                  <a:rPr lang="pt-PT" sz="1200" b="1" dirty="0" smtClean="0">
                    <a:ea typeface="Cambria Math" panose="02040503050406030204" pitchFamily="18"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d>
                          <m:dPr>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𝒚</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p>
              <a:p>
                <a:pPr marL="176213" algn="just">
                  <a:tabLst>
                    <a:tab pos="803275" algn="l"/>
                  </a:tabLst>
                </a:pPr>
                <a:r>
                  <a:rPr lang="pt-PT" sz="1200" dirty="0" smtClean="0">
                    <a:latin typeface="Arial" panose="020B0604020202020204" pitchFamily="34" charset="0"/>
                    <a:cs typeface="Arial" panose="020B0604020202020204" pitchFamily="34" charset="0"/>
                  </a:rPr>
                  <a:t>Que é a função de distribuição de uma </a:t>
                </a:r>
                <a:r>
                  <a:rPr lang="pt-PT" sz="1200" i="1" dirty="0" smtClean="0">
                    <a:latin typeface="Arial" panose="020B0604020202020204" pitchFamily="34" charset="0"/>
                    <a:cs typeface="Arial" panose="020B0604020202020204" pitchFamily="34" charset="0"/>
                  </a:rPr>
                  <a:t>Uniforme (0, 1). </a:t>
                </a:r>
                <a:r>
                  <a:rPr lang="pt-PT" sz="1200" dirty="0" smtClean="0">
                    <a:latin typeface="Arial" panose="020B0604020202020204" pitchFamily="34" charset="0"/>
                    <a:cs typeface="Arial" panose="020B0604020202020204" pitchFamily="34" charset="0"/>
                  </a:rPr>
                  <a:t>Esta mudança de variável chama-se </a:t>
                </a:r>
                <a:r>
                  <a:rPr lang="pt-PT" sz="1200" i="1" dirty="0" smtClean="0">
                    <a:latin typeface="Arial" panose="020B0604020202020204" pitchFamily="34" charset="0"/>
                    <a:cs typeface="Arial" panose="020B0604020202020204" pitchFamily="34" charset="0"/>
                  </a:rPr>
                  <a:t>transformação uniformizante</a:t>
                </a:r>
                <a:r>
                  <a:rPr lang="pt-PT" sz="1200" dirty="0" smtClean="0">
                    <a:latin typeface="Arial" panose="020B0604020202020204" pitchFamily="34" charset="0"/>
                    <a:cs typeface="Arial" panose="020B0604020202020204" pitchFamily="34" charset="0"/>
                  </a:rPr>
                  <a:t>, e é utilizada para gerar valores de uma v.a.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partir de </a:t>
                </a:r>
                <a:r>
                  <a:rPr lang="pt-PT" sz="1200" i="1" dirty="0"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(0, 1) através da transformação inversa. A maior dificuldade reside, por vezes, na obtenção da função inversa.</a:t>
                </a:r>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0076" y="660139"/>
                <a:ext cx="8964488" cy="5895332"/>
              </a:xfrm>
              <a:prstGeom prst="rect">
                <a:avLst/>
              </a:prstGeom>
              <a:blipFill>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18</a:t>
            </a:fld>
            <a:endParaRPr lang="en-GB" altLang="pt-PT" dirty="0"/>
          </a:p>
        </p:txBody>
      </p:sp>
    </p:spTree>
    <p:extLst>
      <p:ext uri="{BB962C8B-B14F-4D97-AF65-F5344CB8AC3E}">
        <p14:creationId xmlns:p14="http://schemas.microsoft.com/office/powerpoint/2010/main" val="195086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31475" y="692696"/>
                <a:ext cx="8964488" cy="5971699"/>
              </a:xfrm>
              <a:prstGeom prst="rect">
                <a:avLst/>
              </a:prstGeom>
              <a:ln w="19050">
                <a:noFill/>
              </a:ln>
            </p:spPr>
            <p:txBody>
              <a:bodyPr wrap="square">
                <a:spAutoFit/>
              </a:bodyPr>
              <a:lstStyle/>
              <a:p>
                <a:pPr marL="176213" algn="just"/>
                <a:r>
                  <a:rPr lang="pt-PT" sz="1200" b="1" dirty="0" smtClean="0">
                    <a:ln>
                      <a:noFill/>
                    </a:ln>
                    <a:latin typeface="Arial" panose="020B0604020202020204" pitchFamily="34" charset="0"/>
                    <a:cs typeface="Arial" panose="020B0604020202020204" pitchFamily="34" charset="0"/>
                  </a:rPr>
                  <a:t>Exemplo 6.</a:t>
                </a:r>
                <a:r>
                  <a:rPr lang="pt-PT" sz="1400" b="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Gerar valores para a v. a. </a:t>
                </a:r>
                <a:r>
                  <a:rPr lang="pt-PT" sz="1200"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com função de </a:t>
                </a:r>
                <a:r>
                  <a:rPr lang="pt-PT" sz="1200" dirty="0" smtClean="0">
                    <a:ln>
                      <a:noFill/>
                    </a:ln>
                    <a:latin typeface="Arial" panose="020B0604020202020204" pitchFamily="34" charset="0"/>
                    <a:cs typeface="Arial" panose="020B0604020202020204" pitchFamily="34" charset="0"/>
                  </a:rPr>
                  <a:t>densidade e distribuição, </a:t>
                </a:r>
                <a:r>
                  <a:rPr lang="pt-PT" sz="1200" dirty="0" err="1" smtClean="0">
                    <a:ln>
                      <a:noFill/>
                    </a:ln>
                    <a:latin typeface="Arial" panose="020B0604020202020204" pitchFamily="34" charset="0"/>
                    <a:cs typeface="Arial" panose="020B0604020202020204" pitchFamily="34" charset="0"/>
                  </a:rPr>
                  <a:t>respectivamente</a:t>
                </a:r>
                <a:r>
                  <a:rPr lang="pt-PT" sz="1200" dirty="0" smtClean="0">
                    <a:ln>
                      <a:noFill/>
                    </a:ln>
                    <a:latin typeface="Arial" panose="020B0604020202020204" pitchFamily="34" charset="0"/>
                    <a:cs typeface="Arial" panose="020B0604020202020204" pitchFamily="34" charset="0"/>
                  </a:rPr>
                  <a:t>,</a:t>
                </a:r>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b="1" i="1">
                          <a:ln>
                            <a:noFill/>
                          </a:ln>
                          <a:latin typeface="Cambria Math" panose="02040503050406030204" pitchFamily="18" charset="0"/>
                          <a:cs typeface="Arial" panose="020B0604020202020204" pitchFamily="34" charset="0"/>
                        </a:rPr>
                        <m:t>𝒇</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a:ln>
                                    <a:noFill/>
                                  </a:ln>
                                  <a:latin typeface="Cambria Math" panose="02040503050406030204" pitchFamily="18" charset="0"/>
                                  <a:cs typeface="Arial" panose="020B0604020202020204" pitchFamily="34" charset="0"/>
                                </a:rPr>
                              </m:ctrlPr>
                            </m:eqArrPr>
                            <m:e>
                              <m:r>
                                <a:rPr lang="pt-PT" sz="1200" b="1" i="1">
                                  <a:ln>
                                    <a:noFill/>
                                  </a:ln>
                                  <a:latin typeface="Cambria Math" panose="02040503050406030204" pitchFamily="18" charset="0"/>
                                  <a:cs typeface="Arial" panose="020B0604020202020204" pitchFamily="34" charset="0"/>
                                </a:rPr>
                                <m:t>𝟑</m:t>
                              </m:r>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a:ln>
                                        <a:noFill/>
                                      </a:ln>
                                      <a:latin typeface="Cambria Math" panose="02040503050406030204" pitchFamily="18" charset="0"/>
                                      <a:cs typeface="Arial" panose="020B0604020202020204" pitchFamily="34" charset="0"/>
                                    </a:rPr>
                                    <m:t>𝟐</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𝒐𝒖𝒕𝒓𝒐𝒔</m:t>
                              </m:r>
                              <m:r>
                                <a:rPr lang="pt-PT" sz="1200" b="1" i="1">
                                  <a:ln>
                                    <a:noFill/>
                                  </a:ln>
                                  <a:latin typeface="Cambria Math" panose="02040503050406030204" pitchFamily="18" charset="0"/>
                                  <a:cs typeface="Arial" panose="020B0604020202020204" pitchFamily="34" charset="0"/>
                                </a:rPr>
                                <m:t>    </m:t>
                              </m:r>
                            </m:e>
                          </m:eqArr>
                        </m:e>
                      </m:d>
                      <m:r>
                        <a:rPr lang="pt-PT" sz="1200" b="1" i="1">
                          <a:ln>
                            <a:noFill/>
                          </a:ln>
                          <a:latin typeface="Cambria Math"/>
                          <a:cs typeface="Arial" panose="020B0604020202020204" pitchFamily="34" charset="0"/>
                        </a:rPr>
                        <m:t> </m:t>
                      </m:r>
                      <m:r>
                        <a:rPr lang="pt-PT" sz="1200" b="1" i="1" smtClean="0">
                          <a:ln>
                            <a:noFill/>
                          </a:ln>
                          <a:latin typeface="Cambria Math"/>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𝑭</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smtClean="0">
                                  <a:ln>
                                    <a:noFill/>
                                  </a:ln>
                                  <a:latin typeface="Cambria Math" panose="02040503050406030204" pitchFamily="18" charset="0"/>
                                  <a:cs typeface="Arial" panose="020B0604020202020204" pitchFamily="34" charset="0"/>
                                </a:rPr>
                              </m:ctrlPr>
                            </m:eqArrPr>
                            <m:e>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&lt;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𝟎</m:t>
                              </m:r>
                            </m:e>
                            <m:e>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smtClean="0">
                                      <a:ln>
                                        <a:noFill/>
                                      </a:ln>
                                      <a:latin typeface="Cambria Math" panose="02040503050406030204" pitchFamily="18" charset="0"/>
                                      <a:cs typeface="Arial" panose="020B0604020202020204" pitchFamily="34" charset="0"/>
                                    </a:rPr>
                                    <m:t>𝟑</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&gt;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e>
                          </m:eqArr>
                        </m:e>
                      </m:d>
                    </m:oMath>
                  </m:oMathPara>
                </a14:m>
                <a:endParaRPr lang="pt-PT" sz="1200" b="1" dirty="0" smtClean="0">
                  <a:ln>
                    <a:noFill/>
                  </a:ln>
                  <a:latin typeface="Arial" panose="020B0604020202020204" pitchFamily="34" charset="0"/>
                  <a:cs typeface="Arial" panose="020B0604020202020204" pitchFamily="34" charset="0"/>
                </a:endParaRPr>
              </a:p>
              <a:p>
                <a:pPr marL="176213" algn="just"/>
                <a:endParaRPr lang="pt-PT" sz="1200" dirty="0" smtClean="0">
                  <a:ln>
                    <a:noFill/>
                  </a:ln>
                  <a:latin typeface="Arial" panose="020B0604020202020204" pitchFamily="34" charset="0"/>
                  <a:cs typeface="Arial" panose="020B0604020202020204" pitchFamily="34" charset="0"/>
                </a:endParaRPr>
              </a:p>
              <a:p>
                <a:pPr marL="176213" algn="just"/>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𝒙</m:t>
                          </m:r>
                        </m:e>
                        <m:sup>
                          <m:r>
                            <a:rPr lang="pt-PT" sz="1400" b="1" i="1" smtClean="0">
                              <a:ln>
                                <a:noFill/>
                              </a:ln>
                              <a:latin typeface="Cambria Math" panose="02040503050406030204" pitchFamily="18" charset="0"/>
                              <a:cs typeface="Arial" panose="020B0604020202020204" pitchFamily="34" charset="0"/>
                            </a:rPr>
                            <m:t>𝟑</m:t>
                          </m:r>
                        </m:sup>
                      </m:s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𝑭</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sup>
                      </m:sSup>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rad>
                        <m:radPr>
                          <m:ctrlPr>
                            <a:rPr lang="pt-PT" sz="1400" b="1" i="1" smtClean="0">
                              <a:ln>
                                <a:noFill/>
                              </a:ln>
                              <a:latin typeface="Cambria Math" panose="02040503050406030204" pitchFamily="18" charset="0"/>
                              <a:cs typeface="Arial" panose="020B0604020202020204" pitchFamily="34" charset="0"/>
                            </a:rPr>
                          </m:ctrlPr>
                        </m:radPr>
                        <m:deg>
                          <m:r>
                            <m:rPr>
                              <m:brk m:alnAt="7"/>
                            </m:rPr>
                            <a:rPr lang="pt-PT" sz="1400" b="1" i="1" smtClean="0">
                              <a:ln>
                                <a:noFill/>
                              </a:ln>
                              <a:latin typeface="Cambria Math" panose="02040503050406030204" pitchFamily="18" charset="0"/>
                              <a:cs typeface="Arial" panose="020B0604020202020204" pitchFamily="34" charset="0"/>
                            </a:rPr>
                            <m:t>𝟑</m:t>
                          </m:r>
                        </m:deg>
                        <m:e>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 </m:t>
                          </m:r>
                        </m:e>
                      </m:rad>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𝟎</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𝟏</m:t>
                      </m:r>
                    </m:oMath>
                  </m:oMathPara>
                </a14:m>
                <a:endParaRPr lang="pt-PT" sz="1400" b="1" dirty="0">
                  <a:ln>
                    <a:noFill/>
                  </a:ln>
                  <a:latin typeface="Arial" panose="020B0604020202020204" pitchFamily="34" charset="0"/>
                  <a:cs typeface="Arial" panose="020B0604020202020204" pitchFamily="34" charset="0"/>
                </a:endParaRPr>
              </a:p>
              <a:p>
                <a:pPr marL="360363" algn="just"/>
                <a:endParaRPr lang="pt-PT" sz="1200" i="1" dirty="0" smtClean="0">
                  <a:ln>
                    <a:noFill/>
                  </a:ln>
                  <a:latin typeface="Arial" panose="020B0604020202020204" pitchFamily="34"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𝟓</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𝟖</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𝟑</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𝟏</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m:t>
                      </m:r>
                    </m:oMath>
                  </m:oMathPara>
                </a14:m>
                <a:endParaRPr lang="pt-PT" sz="1200" b="1" i="1" dirty="0" smtClean="0">
                  <a:ln>
                    <a:noFill/>
                  </a:ln>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𝟕𝟗</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𝟗𝟑</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𝟔𝟕</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𝟒𝟔</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𝟗𝟕</m:t>
                      </m:r>
                    </m:oMath>
                  </m:oMathPara>
                </a14:m>
                <a:endParaRPr lang="pt-PT" sz="1200" b="1" i="1" dirty="0">
                  <a:ln>
                    <a:noFill/>
                  </a:ln>
                  <a:latin typeface="Cambria Math" panose="02040503050406030204" pitchFamily="18" charset="0"/>
                  <a:cs typeface="Arial" panose="020B0604020202020204" pitchFamily="34" charset="0"/>
                </a:endParaRPr>
              </a:p>
              <a:p>
                <a:pPr marL="360363" algn="just"/>
                <a:endParaRPr lang="pt-PT" sz="1200" b="1" i="1" dirty="0" smtClean="0">
                  <a:ln>
                    <a:noFill/>
                  </a:ln>
                  <a:latin typeface="Arial" panose="020B0604020202020204" pitchFamily="34" charset="0"/>
                  <a:cs typeface="Arial" panose="020B0604020202020204" pitchFamily="34" charset="0"/>
                </a:endParaRPr>
              </a:p>
              <a:p>
                <a:pPr marL="360363" algn="just"/>
                <a:endParaRPr lang="pt-PT" sz="1200"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Distribuição Exponencial</a:t>
                </a:r>
              </a:p>
              <a:p>
                <a:pPr marL="360363" algn="just"/>
                <a:endParaRPr lang="pt-PT" sz="1200" b="1"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é uma v. a. </a:t>
                </a:r>
                <a:r>
                  <a:rPr lang="pt-PT" sz="1200" dirty="0">
                    <a:ln>
                      <a:noFill/>
                    </a:ln>
                    <a:latin typeface="Arial" panose="020B0604020202020204" pitchFamily="34" charset="0"/>
                    <a:cs typeface="Arial" panose="020B0604020202020204" pitchFamily="34" charset="0"/>
                  </a:rPr>
                  <a:t>c</a:t>
                </a:r>
                <a:r>
                  <a:rPr lang="pt-PT" sz="1200" dirty="0" smtClean="0">
                    <a:ln>
                      <a:noFill/>
                    </a:ln>
                    <a:latin typeface="Arial" panose="020B0604020202020204" pitchFamily="34" charset="0"/>
                    <a:cs typeface="Arial" panose="020B0604020202020204" pitchFamily="34" charset="0"/>
                  </a:rPr>
                  <a:t>om f.d.p.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𝒇</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𝒙</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𝒆</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r>
                      <a:rPr lang="pt-PT" sz="1400" b="1" i="0" smtClean="0">
                        <a:ln>
                          <a:noFill/>
                        </a:ln>
                        <a:latin typeface="Cambria Math" panose="02040503050406030204" pitchFamily="18" charset="0"/>
                        <a:cs typeface="Arial" panose="020B0604020202020204" pitchFamily="34" charset="0"/>
                      </a:rPr>
                      <m:t> </m:t>
                    </m:r>
                  </m:oMath>
                </a14:m>
                <a:r>
                  <a:rPr lang="pt-PT" sz="1200"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𝒙</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𝟎</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𝑭</m:t>
                    </m:r>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𝒙</m:t>
                        </m:r>
                      </m:e>
                    </m:d>
                    <m:r>
                      <a:rPr lang="pt-PT" sz="1400" b="1" i="1">
                        <a:ln>
                          <a:noFill/>
                        </a:ln>
                        <a:latin typeface="Cambria Math" panose="02040503050406030204" pitchFamily="18" charset="0"/>
                        <a:cs typeface="Arial" panose="020B0604020202020204" pitchFamily="34" charset="0"/>
                      </a:rPr>
                      <m:t>=</m:t>
                    </m:r>
                    <m:nary>
                      <m:naryPr>
                        <m:ctrlPr>
                          <a:rPr lang="pt-PT" sz="1400" b="1" i="1" smtClean="0">
                            <a:ln>
                              <a:noFill/>
                            </a:ln>
                            <a:latin typeface="Cambria Math" panose="02040503050406030204" pitchFamily="18" charset="0"/>
                            <a:cs typeface="Arial" panose="020B0604020202020204" pitchFamily="34" charset="0"/>
                          </a:rPr>
                        </m:ctrlPr>
                      </m:naryPr>
                      <m:sub>
                        <m:r>
                          <m:rPr>
                            <m:brk m:alnAt="23"/>
                          </m:rPr>
                          <a:rPr lang="pt-PT" sz="1400" b="1" i="1" smtClean="0">
                            <a:ln>
                              <a:noFill/>
                            </a:ln>
                            <a:latin typeface="Cambria Math" panose="02040503050406030204" pitchFamily="18" charset="0"/>
                            <a:cs typeface="Arial" panose="020B0604020202020204" pitchFamily="34" charset="0"/>
                          </a:rPr>
                          <m:t>𝟎</m:t>
                        </m:r>
                      </m:sub>
                      <m:sup>
                        <m:r>
                          <a:rPr lang="pt-PT" sz="1400" b="1" i="1" smtClean="0">
                            <a:ln>
                              <a:noFill/>
                            </a:ln>
                            <a:latin typeface="Cambria Math"/>
                            <a:ea typeface="Cambria Math" panose="02040503050406030204" pitchFamily="18" charset="0"/>
                            <a:cs typeface="Arial" panose="020B0604020202020204" pitchFamily="34" charset="0"/>
                          </a:rPr>
                          <m:t>𝒙</m:t>
                        </m:r>
                      </m:sup>
                      <m:e>
                        <m:f>
                          <m:fPr>
                            <m:ctrlPr>
                              <a:rPr lang="pt-PT" sz="1400" b="1" i="1">
                                <a:ln>
                                  <a:noFill/>
                                </a:ln>
                                <a:latin typeface="Cambria Math" panose="02040503050406030204" pitchFamily="18" charset="0"/>
                                <a:cs typeface="Arial" panose="020B0604020202020204" pitchFamily="34" charset="0"/>
                              </a:rPr>
                            </m:ctrlPr>
                          </m:fPr>
                          <m:num>
                            <m:r>
                              <a:rPr lang="pt-PT" sz="1400" b="1" i="1">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e>
                    </m:nary>
                    <m:r>
                      <a:rPr lang="pt-PT" sz="1400" b="1" i="1" smtClean="0">
                        <a:ln>
                          <a:noFill/>
                        </a:ln>
                        <a:latin typeface="Cambria Math" panose="02040503050406030204" pitchFamily="18" charset="0"/>
                        <a:cs typeface="Arial" panose="020B0604020202020204" pitchFamily="34" charset="0"/>
                      </a:rPr>
                      <m:t>𝒅𝒙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𝑬</m:t>
                    </m:r>
                    <m:r>
                      <a:rPr lang="pt-PT" sz="1400" b="1" i="1" dirty="0" smtClean="0">
                        <a:ln>
                          <a:noFill/>
                        </a:ln>
                        <a:latin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cs typeface="Arial" panose="020B0604020202020204" pitchFamily="34" charset="0"/>
                      </a:rPr>
                      <m:t>𝑿</m:t>
                    </m:r>
                    <m:r>
                      <a:rPr lang="pt-PT" sz="1400" b="1" i="1" dirty="0"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oMath>
                </a14:m>
                <a:r>
                  <a:rPr lang="pt-PT" sz="1400" b="1" i="1" dirty="0" smtClean="0">
                    <a:ln>
                      <a:noFill/>
                    </a:ln>
                    <a:latin typeface="Arial" panose="020B0604020202020204" pitchFamily="34" charset="0"/>
                    <a:cs typeface="Arial" panose="020B0604020202020204" pitchFamily="34" charset="0"/>
                  </a:rPr>
                  <a:t> ; V</a:t>
                </a:r>
                <a14:m>
                  <m:oMath xmlns:m="http://schemas.openxmlformats.org/officeDocument/2006/math">
                    <m:d>
                      <m:dPr>
                        <m:begChr m:val="["/>
                        <m:endChr m:val="}"/>
                        <m:ctrlPr>
                          <a:rPr lang="pt-PT" sz="1400" b="1" i="1" dirty="0" smtClean="0">
                            <a:ln>
                              <a:noFill/>
                            </a:ln>
                            <a:latin typeface="Cambria Math" panose="02040503050406030204" pitchFamily="18" charset="0"/>
                            <a:cs typeface="Arial" panose="020B0604020202020204" pitchFamily="34" charset="0"/>
                          </a:rPr>
                        </m:ctrlPr>
                      </m:dPr>
                      <m:e>
                        <m:r>
                          <a:rPr lang="pt-PT" sz="1400" b="1" i="1" dirty="0" smtClean="0">
                            <a:ln>
                              <a:noFill/>
                            </a:ln>
                            <a:latin typeface="Cambria Math" panose="02040503050406030204" pitchFamily="18" charset="0"/>
                            <a:cs typeface="Arial" panose="020B0604020202020204" pitchFamily="34" charset="0"/>
                          </a:rPr>
                          <m:t>𝑿</m:t>
                        </m:r>
                      </m:e>
                    </m:d>
                    <m:r>
                      <a:rPr lang="pt-PT" sz="1400" b="1" i="1" dirty="0">
                        <a:ln>
                          <a:noFill/>
                        </a:ln>
                        <a:latin typeface="Cambria Math" panose="02040503050406030204" pitchFamily="18" charset="0"/>
                        <a:cs typeface="Arial" panose="020B0604020202020204" pitchFamily="34" charset="0"/>
                      </a:rPr>
                      <m:t>=</m:t>
                    </m:r>
                    <m:sSup>
                      <m:sSupPr>
                        <m:ctrlPr>
                          <a:rPr lang="pt-PT" sz="1400" b="1" i="1" dirty="0" smtClean="0">
                            <a:ln>
                              <a:noFill/>
                            </a:ln>
                            <a:latin typeface="Cambria Math" panose="02040503050406030204" pitchFamily="18" charset="0"/>
                            <a:cs typeface="Arial" panose="020B0604020202020204" pitchFamily="34" charset="0"/>
                          </a:rPr>
                        </m:ctrlPr>
                      </m:sSupPr>
                      <m:e>
                        <m:r>
                          <m:rPr>
                            <m:nor/>
                          </m:rPr>
                          <a:rPr lang="el-GR" sz="1400" b="1" dirty="0">
                            <a:ln>
                              <a:noFill/>
                            </a:ln>
                            <a:latin typeface="Cambria Math"/>
                            <a:ea typeface="Cambria Math"/>
                            <a:cs typeface="Arial" panose="020B0604020202020204" pitchFamily="34" charset="0"/>
                          </a:rPr>
                          <m:t>λ</m:t>
                        </m:r>
                      </m:e>
                      <m:sup>
                        <m:r>
                          <a:rPr lang="pt-PT" sz="1400" b="1" i="1" dirty="0" smtClean="0">
                            <a:ln>
                              <a:noFill/>
                            </a:ln>
                            <a:latin typeface="Cambria Math" panose="02040503050406030204" pitchFamily="18" charset="0"/>
                            <a:cs typeface="Arial" panose="020B0604020202020204" pitchFamily="34" charset="0"/>
                          </a:rPr>
                          <m:t>𝟐</m:t>
                        </m:r>
                      </m:sup>
                    </m:sSup>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r>
                      <a:rPr lang="pt-PT" sz="1400" b="1" i="1">
                        <a:ln>
                          <a:noFill/>
                        </a:ln>
                        <a:latin typeface="Cambria Math" panose="02040503050406030204" pitchFamily="18" charset="0"/>
                        <a:cs typeface="Arial" panose="020B0604020202020204" pitchFamily="34" charset="0"/>
                      </a:rPr>
                      <m:t>=</m:t>
                    </m:r>
                  </m:oMath>
                </a14:m>
                <a:r>
                  <a:rPr lang="pt-PT" sz="1400" b="1" i="1" dirty="0">
                    <a:ln>
                      <a:noFill/>
                    </a:ln>
                    <a:latin typeface="Arial" panose="020B0604020202020204" pitchFamily="34" charset="0"/>
                    <a:cs typeface="Arial" panose="020B0604020202020204" pitchFamily="34" charset="0"/>
                  </a:rPr>
                  <a:t> </a:t>
                </a:r>
                <a14:m>
                  <m:oMath xmlns:m="http://schemas.openxmlformats.org/officeDocument/2006/math">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𝒙</m:t>
                        </m:r>
                      </m:num>
                      <m:den>
                        <m:r>
                          <m:rPr>
                            <m:nor/>
                          </m:rPr>
                          <a:rPr lang="el-GR" sz="1400" b="1" dirty="0">
                            <a:ln>
                              <a:noFill/>
                            </a:ln>
                            <a:latin typeface="Cambria Math"/>
                            <a:ea typeface="Cambria Math"/>
                            <a:cs typeface="Arial" panose="020B0604020202020204" pitchFamily="34" charset="0"/>
                          </a:rPr>
                          <m:t>λ</m:t>
                        </m:r>
                      </m:den>
                    </m:f>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r>
                      <a:rPr lang="pt-PT" sz="1400" b="1" i="1" dirty="0" smtClean="0">
                        <a:ln>
                          <a:noFill/>
                        </a:ln>
                        <a:latin typeface="Cambria Math" panose="02040503050406030204" pitchFamily="18" charset="0"/>
                        <a:ea typeface="Cambria Math"/>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oMath>
                </a14:m>
                <a:endParaRPr lang="pt-PT" sz="1400" b="1" i="1" dirty="0" smtClean="0">
                  <a:ln>
                    <a:noFill/>
                  </a:ln>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n>
                    <a:noFill/>
                  </a:ln>
                  <a:latin typeface="Arial" panose="020B0604020202020204" pitchFamily="34" charset="0"/>
                  <a:cs typeface="Arial" panose="020B0604020202020204" pitchFamily="34" charset="0"/>
                </a:endParaRPr>
              </a:p>
              <a:p>
                <a:pPr marL="360363" algn="just"/>
                <a:endParaRPr lang="pt-PT" sz="1400" b="1" i="1" dirty="0">
                  <a:ln>
                    <a:noFill/>
                  </a:ln>
                  <a:latin typeface="Cambria Math" panose="02040503050406030204" pitchFamily="18" charset="0"/>
                  <a:cs typeface="Arial" panose="020B0604020202020204" pitchFamily="34" charset="0"/>
                </a:endParaRPr>
              </a:p>
              <a:p>
                <a:pPr marL="360363" algn="just"/>
                <a:r>
                  <a:rPr lang="pt-PT" sz="1400" b="1" i="1" dirty="0" smtClean="0">
                    <a:ln>
                      <a:noFill/>
                    </a:ln>
                    <a:latin typeface="Cambria Math" panose="02040503050406030204" pitchFamily="18"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𝑬</m:t>
                    </m:r>
                    <m:d>
                      <m:dPr>
                        <m:begChr m:val="["/>
                        <m:endChr m:val="]"/>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𝑿</m:t>
                        </m:r>
                      </m:e>
                    </m:d>
                    <m:r>
                      <a:rPr lang="pt-PT" sz="1400" b="1" i="1" smtClean="0">
                        <a:ln>
                          <a:noFill/>
                        </a:ln>
                        <a:latin typeface="Cambria Math" panose="02040503050406030204" pitchFamily="18" charset="0"/>
                        <a:cs typeface="Arial" panose="020B0604020202020204" pitchFamily="34" charset="0"/>
                      </a:rPr>
                      <m:t>𝒍𝒏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endParaRPr lang="pt-PT" sz="1200" b="1" dirty="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r>
                  <a:rPr lang="pt-PT" sz="1200" b="1" dirty="0" smtClean="0">
                    <a:ln>
                      <a:noFill/>
                    </a:ln>
                    <a:latin typeface="Arial" panose="020B0604020202020204" pitchFamily="34" charset="0"/>
                    <a:cs typeface="Arial" panose="020B0604020202020204" pitchFamily="34" charset="0"/>
                  </a:rPr>
                  <a:t>Nota</a:t>
                </a:r>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Como </a:t>
                </a:r>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e>
                    </m:d>
                  </m:oMath>
                </a14:m>
                <a:r>
                  <a:rPr lang="pt-PT" sz="14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é também um número aleatório (0-1), com a mesma probabilidade de ocorrer que </a:t>
                </a:r>
                <a14:m>
                  <m:oMath xmlns:m="http://schemas.openxmlformats.org/officeDocument/2006/math">
                    <m:r>
                      <a:rPr lang="pt-PT" sz="1200" b="1" i="1">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 </m:t>
                    </m:r>
                  </m:oMath>
                </a14:m>
                <a:r>
                  <a:rPr lang="pt-PT" sz="1200" dirty="0" smtClean="0">
                    <a:ln>
                      <a:noFill/>
                    </a:ln>
                    <a:latin typeface="Arial" panose="020B0604020202020204" pitchFamily="34" charset="0"/>
                    <a:cs typeface="Arial" panose="020B0604020202020204" pitchFamily="34" charset="0"/>
                  </a:rPr>
                  <a:t>podemos utilizar </a:t>
                </a:r>
                <a14:m>
                  <m:oMath xmlns:m="http://schemas.openxmlformats.org/officeDocument/2006/math">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𝑬</m:t>
                    </m:r>
                    <m:d>
                      <m:dPr>
                        <m:begChr m:val="["/>
                        <m:endChr m:val="]"/>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𝑿</m:t>
                        </m:r>
                      </m:e>
                    </m:d>
                    <m:r>
                      <a:rPr lang="pt-PT" sz="1200" b="1" i="1">
                        <a:ln>
                          <a:noFill/>
                        </a:ln>
                        <a:latin typeface="Cambria Math" panose="02040503050406030204" pitchFamily="18" charset="0"/>
                        <a:cs typeface="Arial" panose="020B0604020202020204" pitchFamily="34" charset="0"/>
                      </a:rPr>
                      <m:t>𝒍𝒏𝒚</m:t>
                    </m:r>
                  </m:oMath>
                </a14:m>
                <a:r>
                  <a:rPr lang="pt-PT" sz="1200" dirty="0" smtClean="0">
                    <a:ln>
                      <a:noFill/>
                    </a:ln>
                    <a:latin typeface="Arial" panose="020B0604020202020204" pitchFamily="34" charset="0"/>
                    <a:cs typeface="Arial" panose="020B0604020202020204" pitchFamily="34" charset="0"/>
                  </a:rPr>
                  <a:t>.  A v. a</a:t>
                </a:r>
                <a:r>
                  <a:rPr lang="pt-PT" sz="12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200" b="1" i="1">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 </a:t>
                </a:r>
                <a:r>
                  <a:rPr lang="pt-PT" sz="1200" dirty="0" smtClean="0">
                    <a:ln>
                      <a:noFill/>
                    </a:ln>
                    <a:latin typeface="Arial" panose="020B0604020202020204" pitchFamily="34" charset="0"/>
                    <a:cs typeface="Arial" panose="020B0604020202020204" pitchFamily="34" charset="0"/>
                  </a:rPr>
                  <a:t>tal como a v. a. </a:t>
                </a:r>
                <a14:m>
                  <m:oMath xmlns:m="http://schemas.openxmlformats.org/officeDocument/2006/math">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tem distribuição Uniforme (0, 1).</a:t>
                </a:r>
              </a:p>
              <a:p>
                <a:pPr marL="360363" algn="just"/>
                <a:endParaRPr lang="pt-PT" sz="1200" dirty="0">
                  <a:ln>
                    <a:noFill/>
                  </a:ln>
                  <a:latin typeface="Arial" panose="020B0604020202020204" pitchFamily="34" charset="0"/>
                  <a:cs typeface="Arial" panose="020B0604020202020204" pitchFamily="34" charset="0"/>
                </a:endParaRPr>
              </a:p>
              <a:p>
                <a:pPr marL="360363" algn="just"/>
                <a:endParaRPr lang="pt-PT" sz="1200" dirty="0">
                  <a:ln>
                    <a:noFill/>
                  </a:ln>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1475" y="692696"/>
                <a:ext cx="8964488" cy="5971699"/>
              </a:xfrm>
              <a:prstGeom prst="rect">
                <a:avLst/>
              </a:prstGeom>
              <a:blipFill>
                <a:blip r:embed="rId2"/>
                <a:stretch>
                  <a:fillRect/>
                </a:stretch>
              </a:blipFill>
              <a:ln w="19050">
                <a:noFill/>
              </a:ln>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19</a:t>
            </a:fld>
            <a:endParaRPr lang="en-GB" altLang="pt-PT" dirty="0"/>
          </a:p>
        </p:txBody>
      </p:sp>
      <p:cxnSp>
        <p:nvCxnSpPr>
          <p:cNvPr id="7" name="Straight Connector 6"/>
          <p:cNvCxnSpPr/>
          <p:nvPr/>
        </p:nvCxnSpPr>
        <p:spPr>
          <a:xfrm>
            <a:off x="539552"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4581128"/>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9552" y="5157192"/>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83768"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flipV="1">
            <a:off x="4482244" y="4437113"/>
            <a:ext cx="0" cy="10081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482244" y="5445224"/>
            <a:ext cx="2177988" cy="11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o 15"/>
          <p:cNvSpPr/>
          <p:nvPr/>
        </p:nvSpPr>
        <p:spPr>
          <a:xfrm rot="13470847" flipV="1">
            <a:off x="4332424" y="4363452"/>
            <a:ext cx="1223758" cy="3020976"/>
          </a:xfrm>
          <a:prstGeom prst="arc">
            <a:avLst>
              <a:gd name="adj1" fmla="val 16676877"/>
              <a:gd name="adj2" fmla="val 1440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9" name="Conexão recta 18"/>
          <p:cNvCxnSpPr/>
          <p:nvPr/>
        </p:nvCxnSpPr>
        <p:spPr>
          <a:xfrm>
            <a:off x="4482244" y="4653136"/>
            <a:ext cx="205026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ixaDeTexto 19"/>
              <p:cNvSpPr txBox="1"/>
              <p:nvPr/>
            </p:nvSpPr>
            <p:spPr>
              <a:xfrm>
                <a:off x="5524398" y="4653136"/>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𝑭𝒙</m:t>
                      </m:r>
                      <m:r>
                        <a:rPr lang="pt-PT" sz="1200" b="1" i="1" smtClean="0">
                          <a:latin typeface="Cambria Math"/>
                        </a:rPr>
                        <m:t>)</m:t>
                      </m:r>
                    </m:oMath>
                  </m:oMathPara>
                </a14:m>
                <a:endParaRPr lang="pt-PT" sz="1200" b="1" dirty="0"/>
              </a:p>
            </p:txBody>
          </p:sp>
        </mc:Choice>
        <mc:Fallback xmlns="">
          <p:sp>
            <p:nvSpPr>
              <p:cNvPr id="20" name="CaixaDeTexto 19"/>
              <p:cNvSpPr txBox="1">
                <a:spLocks noRot="1" noChangeAspect="1" noMove="1" noResize="1" noEditPoints="1" noAdjustHandles="1" noChangeArrowheads="1" noChangeShapeType="1" noTextEdit="1"/>
              </p:cNvSpPr>
              <p:nvPr/>
            </p:nvSpPr>
            <p:spPr>
              <a:xfrm>
                <a:off x="5524398" y="4653136"/>
                <a:ext cx="1008112" cy="276999"/>
              </a:xfrm>
              <a:prstGeom prst="rect">
                <a:avLst/>
              </a:prstGeom>
              <a:blipFill rotWithShape="1">
                <a:blip r:embed="rId3"/>
                <a:stretch>
                  <a:fillRect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1" name="CaixaDeTexto 20"/>
              <p:cNvSpPr txBox="1"/>
              <p:nvPr/>
            </p:nvSpPr>
            <p:spPr>
              <a:xfrm>
                <a:off x="3851920" y="452015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21" name="CaixaDeTexto 20"/>
              <p:cNvSpPr txBox="1">
                <a:spLocks noRot="1" noChangeAspect="1" noMove="1" noResize="1" noEditPoints="1" noAdjustHandles="1" noChangeArrowheads="1" noChangeShapeType="1" noTextEdit="1"/>
              </p:cNvSpPr>
              <p:nvPr/>
            </p:nvSpPr>
            <p:spPr>
              <a:xfrm>
                <a:off x="3851920" y="452015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3707904" y="488019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3707904" y="4880193"/>
                <a:ext cx="1008112" cy="276999"/>
              </a:xfrm>
              <a:prstGeom prst="rect">
                <a:avLst/>
              </a:prstGeom>
              <a:blipFill rotWithShape="1">
                <a:blip r:embed="rId5"/>
                <a:stretch>
                  <a:fillRect/>
                </a:stretch>
              </a:blipFill>
            </p:spPr>
            <p:txBody>
              <a:bodyPr/>
              <a:lstStyle/>
              <a:p>
                <a:r>
                  <a:rPr lang="pt-PT">
                    <a:noFill/>
                  </a:rPr>
                  <a:t> </a:t>
                </a:r>
              </a:p>
            </p:txBody>
          </p:sp>
        </mc:Fallback>
      </mc:AlternateContent>
      <p:cxnSp>
        <p:nvCxnSpPr>
          <p:cNvPr id="24" name="Conexão recta 23"/>
          <p:cNvCxnSpPr/>
          <p:nvPr/>
        </p:nvCxnSpPr>
        <p:spPr>
          <a:xfrm>
            <a:off x="4355976" y="50131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4463988" y="5018692"/>
            <a:ext cx="538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5004048" y="5043923"/>
            <a:ext cx="0" cy="40130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4499992" y="5456257"/>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4499992" y="5456257"/>
                <a:ext cx="1008112" cy="276999"/>
              </a:xfrm>
              <a:prstGeom prst="rect">
                <a:avLst/>
              </a:prstGeom>
              <a:blipFill rotWithShape="1">
                <a:blip r:embed="rId6"/>
                <a:stretch>
                  <a:fillRect/>
                </a:stretch>
              </a:blipFill>
            </p:spPr>
            <p:txBody>
              <a:bodyPr/>
              <a:lstStyle/>
              <a:p>
                <a:r>
                  <a:rPr lang="pt-PT">
                    <a:noFill/>
                  </a:rPr>
                  <a:t> </a:t>
                </a:r>
              </a:p>
            </p:txBody>
          </p:sp>
        </mc:Fallback>
      </mc:AlternateContent>
      <p:cxnSp>
        <p:nvCxnSpPr>
          <p:cNvPr id="33" name="Conexão recta 32"/>
          <p:cNvCxnSpPr/>
          <p:nvPr/>
        </p:nvCxnSpPr>
        <p:spPr>
          <a:xfrm>
            <a:off x="5004048" y="5373216"/>
            <a:ext cx="0" cy="1384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3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692696"/>
            <a:ext cx="8712968" cy="5904954"/>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228600" indent="-228600" algn="just" eaLnBrk="1" fontAlgn="auto" hangingPunct="1">
              <a:spcAft>
                <a:spcPts val="0"/>
              </a:spcAft>
              <a:buFont typeface="Arial" panose="020B0604020202020204" pitchFamily="34" charset="0"/>
              <a:buAutoNum type="arabicPeriod"/>
              <a:defRPr/>
            </a:pPr>
            <a:r>
              <a:rPr lang="en-GB" sz="1200" b="1" dirty="0" smtClean="0">
                <a:solidFill>
                  <a:schemeClr val="tx1"/>
                </a:solidFill>
                <a:latin typeface="Arial" pitchFamily="34" charset="0"/>
                <a:cs typeface="Arial" pitchFamily="34" charset="0"/>
              </a:rPr>
              <a:t>INTRODUÇAO</a:t>
            </a:r>
          </a:p>
          <a:p>
            <a:pPr algn="just" eaLnBrk="1" fontAlgn="auto" hangingPunct="1">
              <a:spcAft>
                <a:spcPts val="0"/>
              </a:spcAft>
              <a:defRPr/>
            </a:pPr>
            <a:endParaRPr lang="en-GB" sz="1200" b="1"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pt-PT" sz="1400" b="1" dirty="0" smtClean="0">
                <a:solidFill>
                  <a:schemeClr val="tx1"/>
                </a:solidFill>
                <a:latin typeface="Arial" pitchFamily="34" charset="0"/>
                <a:cs typeface="Arial" pitchFamily="34" charset="0"/>
              </a:rPr>
              <a:t>1.1 Sistemas</a:t>
            </a:r>
          </a:p>
          <a:p>
            <a:pPr algn="just"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712788" indent="-712788" algn="just"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Sistema:	</a:t>
            </a:r>
            <a:r>
              <a:rPr lang="pt-PT" sz="1200" dirty="0" smtClean="0">
                <a:solidFill>
                  <a:schemeClr val="tx1"/>
                </a:solidFill>
                <a:latin typeface="Arial" pitchFamily="34" charset="0"/>
                <a:cs typeface="Arial" pitchFamily="34" charset="0"/>
              </a:rPr>
              <a:t>Conjunto de entidades, geralmente designada por componentes ou elementos, relacionadas entre </a:t>
            </a:r>
            <a:r>
              <a:rPr lang="pt-PT" sz="1200" dirty="0" smtClean="0">
                <a:solidFill>
                  <a:schemeClr val="tx1"/>
                </a:solidFill>
                <a:latin typeface="Arial" pitchFamily="34" charset="0"/>
                <a:cs typeface="Arial" pitchFamily="34" charset="0"/>
              </a:rPr>
              <a:t>si. </a:t>
            </a:r>
            <a:r>
              <a:rPr lang="pt-PT" sz="1200" dirty="0" smtClean="0">
                <a:solidFill>
                  <a:schemeClr val="tx1"/>
                </a:solidFill>
                <a:latin typeface="Arial" pitchFamily="34" charset="0"/>
                <a:cs typeface="Arial" pitchFamily="34" charset="0"/>
              </a:rPr>
              <a:t>Se o  sistema é inteligente tem em vista </a:t>
            </a:r>
            <a:r>
              <a:rPr lang="pt-PT" sz="1200" dirty="0" err="1" smtClean="0">
                <a:solidFill>
                  <a:schemeClr val="tx1"/>
                </a:solidFill>
                <a:latin typeface="Arial" pitchFamily="34" charset="0"/>
                <a:cs typeface="Arial" pitchFamily="34" charset="0"/>
              </a:rPr>
              <a:t>objectivo</a:t>
            </a:r>
            <a:r>
              <a:rPr lang="pt-PT" sz="1200"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(s) comum (ns).</a:t>
            </a:r>
          </a:p>
          <a:p>
            <a:pPr algn="just"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712788" indent="-712788" algn="l"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Um hospital pode ser considerado um sistema, tendo os médicos, os enfermeiros e os doentes como elementos. O objectivo é tratar </a:t>
            </a:r>
            <a:r>
              <a:rPr lang="pt-PT" sz="1200" dirty="0" smtClean="0">
                <a:solidFill>
                  <a:schemeClr val="tx1"/>
                </a:solidFill>
                <a:latin typeface="Arial" pitchFamily="34" charset="0"/>
                <a:cs typeface="Arial" pitchFamily="34" charset="0"/>
              </a:rPr>
              <a:t>os </a:t>
            </a:r>
            <a:r>
              <a:rPr lang="pt-PT" sz="1200" dirty="0" smtClean="0">
                <a:solidFill>
                  <a:schemeClr val="tx1"/>
                </a:solidFill>
                <a:latin typeface="Arial" pitchFamily="34" charset="0"/>
                <a:cs typeface="Arial" pitchFamily="34" charset="0"/>
              </a:rPr>
              <a:t>doentes e possibilitar-lhes condições de saúde para voltarem à “vida normal”.</a:t>
            </a:r>
          </a:p>
          <a:p>
            <a:pPr algn="l"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elementos (e o Sistema) têm certas características ou </a:t>
            </a:r>
            <a:r>
              <a:rPr lang="pt-PT" sz="1200" i="1" dirty="0" smtClean="0">
                <a:solidFill>
                  <a:schemeClr val="tx1"/>
                </a:solidFill>
                <a:latin typeface="Arial" pitchFamily="34" charset="0"/>
                <a:cs typeface="Arial" pitchFamily="34" charset="0"/>
              </a:rPr>
              <a:t>atributos com valor lógico ou numérico</a:t>
            </a:r>
            <a:r>
              <a:rPr lang="pt-PT" sz="1200" dirty="0" smtClean="0">
                <a:solidFill>
                  <a:schemeClr val="tx1"/>
                </a:solidFill>
                <a:latin typeface="Arial" pitchFamily="34" charset="0"/>
                <a:cs typeface="Arial" pitchFamily="34" charset="0"/>
              </a:rPr>
              <a:t>. No exemplo anterior, um atributo pode ser o </a:t>
            </a:r>
            <a:r>
              <a:rPr lang="pt-PT" sz="1200" i="1" dirty="0" smtClean="0">
                <a:solidFill>
                  <a:schemeClr val="tx1"/>
                </a:solidFill>
                <a:latin typeface="Arial" pitchFamily="34" charset="0"/>
                <a:cs typeface="Arial" pitchFamily="34" charset="0"/>
              </a:rPr>
              <a:t>número de camas, o número de Raios-X</a:t>
            </a:r>
            <a:r>
              <a:rPr lang="pt-PT" sz="1200" dirty="0" smtClean="0">
                <a:solidFill>
                  <a:schemeClr val="tx1"/>
                </a:solidFill>
                <a:latin typeface="Arial" pitchFamily="34" charset="0"/>
                <a:cs typeface="Arial" pitchFamily="34" charset="0"/>
              </a:rPr>
              <a:t>, etc.</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Entre os elementos do sistema existem relações  ou actividades (daí a interacção entre eles) que provocam alterações no sistema.</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As Relações podem ser:</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Internas, quando relacionam os elementos dentro do sistema;</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Externas, quando relacionam os elementos do sistema com o exterior.</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lvl="1" indent="-712788" algn="l"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Uma relação interna pode ser uma relação entre os médicos e os pacientes: pacientes por médico, pacientes oncológicos por oncologista, etc.  Uma relação externa pode ser a que resulta da chegada dos pacientes às urgências: em média 5 chegadas por hora, proporção de chegadas que necessitam de internamento, etc.</a:t>
            </a:r>
            <a:r>
              <a:rPr lang="en-GB" sz="1200" dirty="0" smtClean="0">
                <a:solidFill>
                  <a:schemeClr val="tx1"/>
                </a:solidFill>
                <a:latin typeface="Arial" pitchFamily="34" charset="0"/>
                <a:cs typeface="Arial" pitchFamily="34" charset="0"/>
              </a:rPr>
              <a:t>.</a:t>
            </a:r>
          </a:p>
          <a:p>
            <a:pPr algn="l" eaLnBrk="1" fontAlgn="auto" hangingPunct="1">
              <a:spcAft>
                <a:spcPts val="0"/>
              </a:spcAft>
              <a:buFont typeface="Arial" panose="020B0604020202020204" pitchFamily="34" charset="0"/>
              <a:buNone/>
              <a:defRPr/>
            </a:pPr>
            <a:endParaRPr lang="en-GB" sz="12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i="1" dirty="0" smtClean="0">
              <a:solidFill>
                <a:schemeClr val="tx1"/>
              </a:solidFill>
              <a:latin typeface="Arial" pitchFamily="34" charset="0"/>
              <a:cs typeface="Arial" pitchFamily="34" charset="0"/>
            </a:endParaRPr>
          </a:p>
        </p:txBody>
      </p:sp>
      <p:sp>
        <p:nvSpPr>
          <p:cNvPr id="4" name="Título 1"/>
          <p:cNvSpPr txBox="1">
            <a:spLocks/>
          </p:cNvSpPr>
          <p:nvPr/>
        </p:nvSpPr>
        <p:spPr bwMode="auto">
          <a:xfrm>
            <a:off x="-2" y="0"/>
            <a:ext cx="9143999" cy="5492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7" name="Conexão recta 6"/>
          <p:cNvCxnSpPr/>
          <p:nvPr/>
        </p:nvCxnSpPr>
        <p:spPr>
          <a:xfrm>
            <a:off x="-2" y="549275"/>
            <a:ext cx="91439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8BA8F932-C44C-4D51-BBA6-4BE62AF1DBD2}" type="slidenum">
              <a:rPr lang="en-GB" altLang="pt-PT" smtClean="0"/>
              <a:pPr>
                <a:defRPr/>
              </a:pPr>
              <a:t>2</a:t>
            </a:fld>
            <a:endParaRPr lang="en-GB" alt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90" y="-25857"/>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593243"/>
                <a:ext cx="9054244" cy="6027163"/>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Uniforme</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i="1" dirty="0" smtClean="0">
                    <a:latin typeface="Arial" panose="020B0604020202020204" pitchFamily="34" charset="0"/>
                    <a:cs typeface="Arial" panose="020B0604020202020204" pitchFamily="34" charset="0"/>
                  </a:rPr>
                  <a:t>X </a:t>
                </a:r>
                <a:r>
                  <a:rPr lang="pt-PT" sz="1200" dirty="0" smtClean="0">
                    <a:latin typeface="Arial" panose="020B0604020202020204" pitchFamily="34" charset="0"/>
                    <a:cs typeface="Arial" panose="020B0604020202020204" pitchFamily="34" charset="0"/>
                  </a:rPr>
                  <a:t>é uma v. a</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 domínio </a:t>
                </a:r>
                <a14:m>
                  <m:oMath xmlns:m="http://schemas.openxmlformats.org/officeDocument/2006/math">
                    <m:d>
                      <m:dPr>
                        <m:begChr m:val="["/>
                        <m:endChr m:val="]"/>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𝑎</m:t>
                        </m:r>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𝑏</m:t>
                        </m:r>
                      </m:e>
                    </m:d>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com a seguinte função de densidade e distribuição, respectivamente,</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i="1">
                          <a:latin typeface="Cambria Math" panose="02040503050406030204" pitchFamily="18" charset="0"/>
                          <a:cs typeface="Arial" panose="020B0604020202020204" pitchFamily="34" charset="0"/>
                        </a:rPr>
                        <m:t>𝑓</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𝒃</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𝟎</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𝒐𝒖𝒕𝒓𝒐𝒔</m:t>
                              </m:r>
                              <m:r>
                                <a:rPr lang="pt-PT" sz="1200" b="1" i="1">
                                  <a:latin typeface="Cambria Math" panose="02040503050406030204" pitchFamily="18" charset="0"/>
                                  <a:cs typeface="Arial" panose="020B0604020202020204" pitchFamily="34" charset="0"/>
                                </a:rPr>
                                <m:t>    </m:t>
                              </m:r>
                            </m:e>
                          </m:eqArr>
                        </m:e>
                      </m:d>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panose="02040503050406030204" pitchFamily="18" charset="0"/>
                                  <a:cs typeface="Arial" panose="020B0604020202020204" pitchFamily="34" charset="0"/>
                                </a:rPr>
                                <m:t>𝟎</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smtClean="0">
                                  <a:latin typeface="Cambria Math" panose="02040503050406030204" pitchFamily="18" charset="0"/>
                                  <a:ea typeface="Cambria Math" panose="02040503050406030204" pitchFamily="18" charset="0"/>
                                  <a:cs typeface="Arial" panose="020B0604020202020204" pitchFamily="34" charset="0"/>
                                </a:rPr>
                                <m:t>&lt;</m:t>
                              </m:r>
                              <m:r>
                                <a:rPr lang="pt-PT" sz="1200" b="1" i="1" smtClean="0">
                                  <a:latin typeface="Cambria Math"/>
                                  <a:ea typeface="Cambria Math" panose="02040503050406030204" pitchFamily="18" charset="0"/>
                                  <a:cs typeface="Arial" panose="020B0604020202020204" pitchFamily="34" charset="0"/>
                                </a:rPr>
                                <m:t>𝒂</m:t>
                              </m:r>
                            </m:e>
                            <m:e>
                              <m:f>
                                <m:f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fPr>
                                <m:num>
                                  <m:r>
                                    <a:rPr lang="pt-PT" sz="1200" b="1" i="1" smtClean="0">
                                      <a:latin typeface="Cambria Math"/>
                                      <a:ea typeface="Cambria Math" panose="02040503050406030204" pitchFamily="18" charset="0"/>
                                      <a:cs typeface="Arial" panose="020B0604020202020204" pitchFamily="34" charset="0"/>
                                    </a:rPr>
                                    <m:t>𝒙</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num>
                                <m:den>
                                  <m:r>
                                    <a:rPr lang="pt-PT" sz="1200" b="1" i="1" smtClean="0">
                                      <a:latin typeface="Cambria Math"/>
                                      <a:ea typeface="Cambria Math" panose="02040503050406030204" pitchFamily="18" charset="0"/>
                                      <a:cs typeface="Arial" panose="020B0604020202020204" pitchFamily="34" charset="0"/>
                                    </a:rPr>
                                    <m:t>𝒃</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smtClean="0">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a:ea typeface="Cambria Math" panose="02040503050406030204" pitchFamily="18" charset="0"/>
                                  <a:cs typeface="Arial" panose="020B0604020202020204" pitchFamily="34" charset="0"/>
                                </a:rPr>
                                <m:t>𝒃</m:t>
                              </m:r>
                              <m:r>
                                <a:rPr lang="pt-PT" sz="1200" b="1" i="1">
                                  <a:latin typeface="Cambria Math" panose="02040503050406030204" pitchFamily="18" charset="0"/>
                                  <a:cs typeface="Arial" panose="020B0604020202020204" pitchFamily="34" charset="0"/>
                                </a:rPr>
                                <m:t>    </m:t>
                              </m:r>
                            </m:e>
                          </m:eqArr>
                        </m:e>
                      </m:d>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left"/>
                    </m:oMathParaPr>
                    <m:oMath xmlns:m="http://schemas.openxmlformats.org/officeDocument/2006/math">
                      <m:r>
                        <a:rPr lang="pt-PT" sz="1400" b="1" i="1" smtClean="0">
                          <a:latin typeface="Cambria Math" panose="02040503050406030204" pitchFamily="18" charset="0"/>
                          <a:cs typeface="Arial" panose="020B0604020202020204" pitchFamily="34" charset="0"/>
                        </a:rPr>
                        <m:t>𝒚</m:t>
                      </m:r>
                      <m:r>
                        <a:rPr lang="pt-PT" sz="1400" b="1" i="1" smtClean="0">
                          <a:latin typeface="Cambria Math" panose="02040503050406030204" pitchFamily="18" charset="0"/>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num>
                        <m:den>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den>
                      </m:f>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𝒙</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𝒚</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           </m:t>
                      </m:r>
                    </m:oMath>
                  </m:oMathPara>
                </a14:m>
                <a:endParaRPr lang="pt-PT" sz="1400" b="1" dirty="0">
                  <a:latin typeface="Arial" panose="020B0604020202020204" pitchFamily="34" charset="0"/>
                  <a:cs typeface="Arial" panose="020B0604020202020204" pitchFamily="34" charset="0"/>
                </a:endParaRPr>
              </a:p>
              <a:p>
                <a:pPr marL="360363" algn="just"/>
                <a:endParaRPr lang="pt-PT" sz="1200" i="1" dirty="0" smtClean="0">
                  <a:latin typeface="Arial" panose="020B0604020202020204" pitchFamily="34" charset="0"/>
                  <a:cs typeface="Arial" panose="020B0604020202020204" pitchFamily="34" charset="0"/>
                </a:endParaRPr>
              </a:p>
              <a:p>
                <a:pPr marL="360363" algn="just"/>
                <a:endParaRPr lang="pt-PT" sz="1200" i="1" dirty="0">
                  <a:latin typeface="Arial" panose="020B0604020202020204" pitchFamily="34" charset="0"/>
                  <a:cs typeface="Arial" panose="020B0604020202020204" pitchFamily="34" charset="0"/>
                </a:endParaRPr>
              </a:p>
              <a:p>
                <a:pPr marL="360363" algn="just"/>
                <a:endParaRPr lang="pt-PT" sz="1200" b="1"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360363" algn="just"/>
                <a:endParaRPr lang="pt-PT" sz="1400" b="1" i="1" dirty="0" smtClean="0">
                  <a:latin typeface="Cambria Math" panose="02040503050406030204" pitchFamily="18" charset="0"/>
                  <a:cs typeface="Arial" panose="020B0604020202020204" pitchFamily="34" charset="0"/>
                </a:endParaRPr>
              </a:p>
              <a:p>
                <a:pPr marL="360363" algn="just"/>
                <a:endParaRPr lang="pt-PT" sz="1400" b="1" i="1" dirty="0">
                  <a:latin typeface="Arial" panose="020B0604020202020204" pitchFamily="34" charset="0"/>
                  <a:cs typeface="Arial" panose="020B0604020202020204" pitchFamily="34" charset="0"/>
                </a:endParaRPr>
              </a:p>
              <a:p>
                <a:pPr marL="36036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Weibull</a:t>
                </a:r>
                <a:endParaRPr lang="pt-PT" sz="1200" b="1" i="1" dirty="0" smtClean="0">
                  <a:latin typeface="Arial" panose="020B0604020202020204" pitchFamily="34" charset="0"/>
                  <a:cs typeface="Arial" panose="020B0604020202020204" pitchFamily="34" charset="0"/>
                </a:endParaRPr>
              </a:p>
              <a:p>
                <a:pPr marL="360363" algn="just"/>
                <a:endParaRPr lang="pt-PT" sz="1200" b="1" dirty="0" smtClean="0">
                  <a:latin typeface="Arial" panose="020B0604020202020204" pitchFamily="34" charset="0"/>
                  <a:cs typeface="Arial" panose="020B0604020202020204" pitchFamily="34" charset="0"/>
                </a:endParaRPr>
              </a:p>
              <a:p>
                <a:pPr marL="360363"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nary>
                        <m:naryPr>
                          <m:ctrlPr>
                            <a:rPr lang="pt-PT" sz="1200" b="1" i="1" smtClean="0">
                              <a:latin typeface="Cambria Math" panose="02040503050406030204" pitchFamily="18" charset="0"/>
                              <a:ea typeface="Cambria Math"/>
                              <a:cs typeface="Arial" panose="020B0604020202020204" pitchFamily="34" charset="0"/>
                            </a:rPr>
                          </m:ctrlPr>
                        </m:naryPr>
                        <m:sub>
                          <m:r>
                            <m:rPr>
                              <m:brk m:alnAt="23"/>
                            </m:rPr>
                            <a:rPr lang="pt-PT" sz="1200" b="1" i="1" smtClean="0">
                              <a:latin typeface="Cambria Math"/>
                              <a:ea typeface="Cambria Math"/>
                              <a:cs typeface="Arial" panose="020B0604020202020204" pitchFamily="34" charset="0"/>
                            </a:rPr>
                            <m:t>𝟎</m:t>
                          </m:r>
                        </m:sub>
                        <m:sup>
                          <m:r>
                            <a:rPr lang="pt-PT" sz="1200" b="1" i="1" smtClean="0">
                              <a:latin typeface="Cambria Math"/>
                              <a:ea typeface="Cambria Math"/>
                              <a:cs typeface="Arial" panose="020B0604020202020204" pitchFamily="34" charset="0"/>
                            </a:rPr>
                            <m:t>𝒙</m:t>
                          </m:r>
                        </m:sup>
                        <m:e>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𝒅𝒕</m:t>
                          </m:r>
                        </m:e>
                      </m:nary>
                    </m:oMath>
                  </m:oMathPara>
                </a14:m>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Fazendo </a:t>
                </a:r>
                <a14:m>
                  <m:oMath xmlns:m="http://schemas.openxmlformats.org/officeDocument/2006/math">
                    <m:r>
                      <a:rPr lang="pt-PT" sz="1400" b="1" i="1" smtClean="0">
                        <a:latin typeface="Cambria Math"/>
                        <a:cs typeface="Arial" panose="020B0604020202020204" pitchFamily="34" charset="0"/>
                      </a:rPr>
                      <m:t>𝒛</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sup>
                    </m:sSup>
                    <m:r>
                      <a:rPr lang="pt-PT" sz="1400" b="1" i="1" smtClean="0">
                        <a:latin typeface="Cambria Math"/>
                        <a:ea typeface="Cambria Math"/>
                        <a:cs typeface="Arial" panose="020B0604020202020204" pitchFamily="34" charset="0"/>
                      </a:rPr>
                      <m:t>,   </m:t>
                    </m:r>
                    <m:r>
                      <a:rPr lang="pt-PT" sz="1400" b="1" i="1" smtClean="0">
                        <a:latin typeface="Cambria Math"/>
                        <a:ea typeface="Cambria Math"/>
                        <a:cs typeface="Arial" panose="020B0604020202020204" pitchFamily="34" charset="0"/>
                      </a:rPr>
                      <m:t>𝒅𝒛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r>
                      <a:rPr lang="pt-PT" sz="1400" b="1" i="1" smtClean="0">
                        <a:latin typeface="Cambria Math"/>
                        <a:ea typeface="Cambria Math"/>
                        <a:cs typeface="Arial" panose="020B0604020202020204" pitchFamily="34" charset="0"/>
                      </a:rPr>
                      <m:t>𝒅𝒕</m:t>
                    </m:r>
                  </m:oMath>
                </a14:m>
                <a:r>
                  <a:rPr lang="pt-PT" sz="1400" b="1" dirty="0" smtClean="0">
                    <a:latin typeface="Cambria Math" panose="02040503050406030204" pitchFamily="18" charset="0"/>
                    <a:cs typeface="Arial" panose="020B0604020202020204" pitchFamily="34" charset="0"/>
                  </a:rPr>
                  <a:t>,</a:t>
                </a:r>
                <a:r>
                  <a:rPr lang="pt-PT" sz="1200" dirty="0" smtClean="0">
                    <a:latin typeface="Cambria Math" panose="02040503050406030204" pitchFamily="18" charset="0"/>
                    <a:cs typeface="Arial" panose="020B0604020202020204" pitchFamily="34" charset="0"/>
                  </a:rPr>
                  <a:t> vem </a:t>
                </a:r>
                <a14:m>
                  <m:oMath xmlns:m="http://schemas.openxmlformats.org/officeDocument/2006/math">
                    <m:r>
                      <a:rPr lang="pt-PT" sz="1400" b="1" i="1" smtClean="0">
                        <a:latin typeface="Cambria Math"/>
                        <a:cs typeface="Arial" panose="020B0604020202020204" pitchFamily="34" charset="0"/>
                      </a:rPr>
                      <m:t>𝑭</m:t>
                    </m:r>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sup>
                        </m:sSup>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𝒅𝒛</m:t>
                            </m:r>
                          </m:num>
                          <m:den>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den>
                        </m:f>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𝒚</m:t>
                        </m:r>
                      </m:e>
                    </m:nary>
                  </m:oMath>
                </a14:m>
                <a:r>
                  <a:rPr lang="pt-PT" sz="1200" b="1" dirty="0">
                    <a:cs typeface="Arial" panose="020B0604020202020204" pitchFamily="34" charset="0"/>
                  </a:rPr>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100" dirty="0">
                    <a:latin typeface="Cambria Math" panose="02040503050406030204" pitchFamily="18" charset="0"/>
                    <a:cs typeface="Arial" panose="020B0604020202020204" pitchFamily="34" charset="0"/>
                  </a:rPr>
                  <a:t> </a:t>
                </a:r>
                <a14:m>
                  <m:oMath xmlns:m="http://schemas.openxmlformats.org/officeDocument/2006/math">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𝒆</m:t>
                        </m:r>
                      </m:e>
                      <m: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𝜶</m:t>
                        </m:r>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𝒙</m:t>
                            </m:r>
                          </m:e>
                          <m:sup>
                            <m:r>
                              <a:rPr lang="pt-PT" sz="1200" b="1" i="1">
                                <a:latin typeface="Cambria Math"/>
                                <a:ea typeface="Cambria Math"/>
                                <a:cs typeface="Arial" panose="020B0604020202020204" pitchFamily="34" charset="0"/>
                              </a:rPr>
                              <m:t>𝜷</m:t>
                            </m:r>
                          </m:sup>
                        </m:sSup>
                      </m:sup>
                    </m:s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oMath>
                </a14:m>
                <a:r>
                  <a:rPr lang="pt-PT" sz="1200" b="1" dirty="0">
                    <a:latin typeface="Cambria Math" panose="02040503050406030204" pitchFamily="18" charset="0"/>
                    <a:cs typeface="Arial" panose="020B0604020202020204" pitchFamily="34" charset="0"/>
                  </a:rPr>
                  <a:t> </a:t>
                </a:r>
                <a:endParaRPr lang="pt-PT" sz="1200"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Donde,</a:t>
                </a:r>
              </a:p>
              <a:p>
                <a:pPr marL="268288" algn="ctr"/>
                <a14:m>
                  <m:oMath xmlns:m="http://schemas.openxmlformats.org/officeDocument/2006/math">
                    <m:r>
                      <a:rPr lang="pt-PT" sz="1400" b="1" i="1" dirty="0" smtClean="0">
                        <a:latin typeface="Cambria Math"/>
                        <a:cs typeface="Arial" panose="020B0604020202020204" pitchFamily="34" charset="0"/>
                      </a:rPr>
                      <m:t>𝒙</m:t>
                    </m:r>
                    <m:r>
                      <a:rPr lang="pt-PT" sz="1400" b="1" i="1" dirty="0" smtClean="0">
                        <a:latin typeface="Cambria Math"/>
                        <a:cs typeface="Arial" panose="020B0604020202020204" pitchFamily="34" charset="0"/>
                      </a:rPr>
                      <m:t>=</m:t>
                    </m:r>
                    <m:sSup>
                      <m:sSupPr>
                        <m:ctrlPr>
                          <a:rPr lang="pt-PT" sz="1400" b="1" i="1" dirty="0" smtClean="0">
                            <a:latin typeface="Cambria Math" panose="02040503050406030204" pitchFamily="18" charset="0"/>
                            <a:cs typeface="Arial" panose="020B0604020202020204" pitchFamily="34" charset="0"/>
                          </a:rPr>
                        </m:ctrlPr>
                      </m:sSupPr>
                      <m:e>
                        <m:r>
                          <a:rPr lang="pt-PT" sz="1400" b="1" i="1" dirty="0" smtClean="0">
                            <a:latin typeface="Cambria Math"/>
                            <a:cs typeface="Arial" panose="020B0604020202020204" pitchFamily="34" charset="0"/>
                          </a:rPr>
                          <m:t>[</m:t>
                        </m:r>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func>
                          <m:funcPr>
                            <m:ctrlPr>
                              <a:rPr lang="pt-PT" sz="1400" b="1" i="1" dirty="0">
                                <a:latin typeface="Cambria Math" panose="02040503050406030204" pitchFamily="18" charset="0"/>
                                <a:cs typeface="Arial" panose="020B0604020202020204" pitchFamily="34" charset="0"/>
                              </a:rPr>
                            </m:ctrlPr>
                          </m:funcPr>
                          <m:fName>
                            <m:r>
                              <a:rPr lang="pt-PT" sz="1400" b="1" i="1" dirty="0">
                                <a:latin typeface="Cambria Math"/>
                                <a:cs typeface="Arial" panose="020B0604020202020204" pitchFamily="34" charset="0"/>
                              </a:rPr>
                              <m:t>𝒍𝒏</m:t>
                            </m:r>
                          </m:fName>
                          <m:e>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𝟏</m:t>
                                </m:r>
                                <m:r>
                                  <a:rPr lang="pt-PT" sz="1400" b="1" i="1" dirty="0">
                                    <a:latin typeface="Cambria Math"/>
                                    <a:cs typeface="Arial" panose="020B0604020202020204" pitchFamily="34" charset="0"/>
                                  </a:rPr>
                                  <m:t>−</m:t>
                                </m:r>
                                <m:r>
                                  <a:rPr lang="pt-PT" sz="1400" b="1" i="1" dirty="0">
                                    <a:latin typeface="Cambria Math"/>
                                    <a:cs typeface="Arial" panose="020B0604020202020204" pitchFamily="34" charset="0"/>
                                  </a:rPr>
                                  <m:t>𝒚</m:t>
                                </m:r>
                              </m:e>
                            </m:d>
                          </m:e>
                        </m:func>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𝟏</m:t>
                            </m:r>
                          </m:num>
                          <m:den>
                            <m:r>
                              <a:rPr lang="pt-PT" sz="1400" b="1" i="1" dirty="0" smtClean="0">
                                <a:latin typeface="Cambria Math"/>
                                <a:ea typeface="Cambria Math"/>
                                <a:cs typeface="Arial" panose="020B0604020202020204" pitchFamily="34" charset="0"/>
                              </a:rPr>
                              <m:t>𝜷</m:t>
                            </m:r>
                          </m:den>
                        </m:f>
                      </m:sup>
                    </m:sSup>
                  </m:oMath>
                </a14:m>
                <a:r>
                  <a:rPr lang="pt-PT" sz="1400" b="1" i="1" dirty="0" smtClean="0">
                    <a:latin typeface="Cambria Math" panose="02040503050406030204" pitchFamily="18"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ou           </a:t>
                </a:r>
                <a14:m>
                  <m:oMath xmlns:m="http://schemas.openxmlformats.org/officeDocument/2006/math">
                    <m:r>
                      <a:rPr lang="pt-PT" sz="1400" b="1" i="1" dirty="0">
                        <a:latin typeface="Cambria Math"/>
                        <a:cs typeface="Arial" panose="020B0604020202020204" pitchFamily="34" charset="0"/>
                      </a:rPr>
                      <m:t>𝒙</m:t>
                    </m:r>
                    <m:r>
                      <a:rPr lang="pt-PT" sz="1400" b="1" i="1" dirty="0">
                        <a:latin typeface="Cambria Math"/>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r>
                          <a:rPr lang="pt-PT" sz="1400" b="1" i="1" dirty="0" smtClean="0">
                            <a:latin typeface="Cambria Math"/>
                            <a:ea typeface="Cambria Math"/>
                            <a:cs typeface="Arial" panose="020B0604020202020204" pitchFamily="34" charset="0"/>
                          </a:rPr>
                          <m:t>𝒍𝒏𝒚</m:t>
                        </m:r>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𝜷</m:t>
                            </m:r>
                          </m:den>
                        </m:f>
                      </m:sup>
                    </m:sSup>
                  </m:oMath>
                </a14:m>
                <a:r>
                  <a:rPr lang="pt-PT" sz="1200" b="1" i="1" dirty="0" smtClean="0">
                    <a:latin typeface="Cambria Math" panose="02040503050406030204" pitchFamily="18" charset="0"/>
                    <a:cs typeface="Arial" panose="020B0604020202020204" pitchFamily="34" charset="0"/>
                  </a:rPr>
                  <a:t>, </a:t>
                </a:r>
              </a:p>
              <a:p>
                <a:pPr marL="268288"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Arial" panose="020B0604020202020204" pitchFamily="34" charset="0"/>
                    <a:cs typeface="Arial" panose="020B0604020202020204" pitchFamily="34" charset="0"/>
                  </a:rPr>
                  <a:t>se optarmos por como </a:t>
                </a:r>
                <a14:m>
                  <m:oMath xmlns:m="http://schemas.openxmlformats.org/officeDocument/2006/math">
                    <m:r>
                      <a:rPr lang="pt-PT" sz="1400" b="1" i="1">
                        <a:latin typeface="Cambria Math" panose="02040503050406030204" pitchFamily="18" charset="0"/>
                        <a:cs typeface="Arial" panose="020B0604020202020204" pitchFamily="34" charset="0"/>
                      </a:rPr>
                      <m:t>𝒚</m:t>
                    </m:r>
                    <m:r>
                      <a:rPr lang="pt-PT" sz="1400" b="1" i="1">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em vez </a:t>
                </a:r>
                <a14:m>
                  <m:oMath xmlns:m="http://schemas.openxmlformats.org/officeDocument/2006/math">
                    <m:r>
                      <a:rPr lang="pt-PT" sz="1400" b="0" i="0" smtClean="0">
                        <a:latin typeface="Cambria Math"/>
                        <a:cs typeface="Arial" panose="020B0604020202020204" pitchFamily="34" charset="0"/>
                      </a:rPr>
                      <m:t>(</m:t>
                    </m:r>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𝒚</m:t>
                    </m:r>
                    <m:r>
                      <a:rPr lang="pt-PT" sz="14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pois ambos são números aleatórios (0, 1).</a:t>
                </a:r>
                <a:endParaRPr lang="pt-PT" sz="1200" dirty="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593243"/>
                <a:ext cx="9054244" cy="6027163"/>
              </a:xfrm>
              <a:prstGeom prst="rect">
                <a:avLst/>
              </a:prstGeom>
              <a:blipFill rotWithShape="0">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20</a:t>
            </a:fld>
            <a:endParaRPr lang="en-GB" altLang="pt-PT" dirty="0"/>
          </a:p>
        </p:txBody>
      </p:sp>
      <p:cxnSp>
        <p:nvCxnSpPr>
          <p:cNvPr id="7" name="Straight Connector 6"/>
          <p:cNvCxnSpPr/>
          <p:nvPr/>
        </p:nvCxnSpPr>
        <p:spPr>
          <a:xfrm>
            <a:off x="1547664"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47664" y="2492896"/>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7664" y="3068960"/>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1880"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aixaDeTexto 4"/>
              <p:cNvSpPr txBox="1"/>
              <p:nvPr/>
            </p:nvSpPr>
            <p:spPr>
              <a:xfrm>
                <a:off x="4932040"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4932040" y="3519010"/>
                <a:ext cx="1008112" cy="276999"/>
              </a:xfrm>
              <a:prstGeom prst="rect">
                <a:avLst/>
              </a:prstGeom>
              <a:blipFill rotWithShape="1">
                <a:blip r:embed="rId3"/>
                <a:stretch>
                  <a:fillRect/>
                </a:stretch>
              </a:blipFill>
            </p:spPr>
            <p:txBody>
              <a:bodyPr/>
              <a:lstStyle/>
              <a:p>
                <a:r>
                  <a:rPr lang="pt-PT">
                    <a:noFill/>
                  </a:rPr>
                  <a:t> </a:t>
                </a:r>
              </a:p>
            </p:txBody>
          </p:sp>
        </mc:Fallback>
      </mc:AlternateContent>
      <p:cxnSp>
        <p:nvCxnSpPr>
          <p:cNvPr id="11" name="Conexão recta unidireccional 10"/>
          <p:cNvCxnSpPr/>
          <p:nvPr/>
        </p:nvCxnSpPr>
        <p:spPr>
          <a:xfrm flipH="1" flipV="1">
            <a:off x="4932040" y="2420888"/>
            <a:ext cx="17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932218" y="3489463"/>
            <a:ext cx="244809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xão recta 21"/>
          <p:cNvCxnSpPr/>
          <p:nvPr/>
        </p:nvCxnSpPr>
        <p:spPr>
          <a:xfrm>
            <a:off x="5436096"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6228184"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xão recta 31"/>
          <p:cNvCxnSpPr/>
          <p:nvPr/>
        </p:nvCxnSpPr>
        <p:spPr>
          <a:xfrm>
            <a:off x="4932218" y="2780928"/>
            <a:ext cx="129596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exão recta 33"/>
          <p:cNvCxnSpPr/>
          <p:nvPr/>
        </p:nvCxnSpPr>
        <p:spPr>
          <a:xfrm>
            <a:off x="6228184" y="2780928"/>
            <a:ext cx="0" cy="7085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flipV="1">
            <a:off x="5832140" y="3135195"/>
            <a:ext cx="0" cy="38381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exão recta 37"/>
          <p:cNvCxnSpPr/>
          <p:nvPr/>
        </p:nvCxnSpPr>
        <p:spPr>
          <a:xfrm flipV="1">
            <a:off x="5436096" y="2780930"/>
            <a:ext cx="792088" cy="70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xão recta 40"/>
          <p:cNvCxnSpPr/>
          <p:nvPr/>
        </p:nvCxnSpPr>
        <p:spPr>
          <a:xfrm flipH="1">
            <a:off x="4932218" y="3135195"/>
            <a:ext cx="89992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a:off x="6228184" y="2780928"/>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ixaDeTexto 45"/>
              <p:cNvSpPr txBox="1"/>
              <p:nvPr/>
            </p:nvSpPr>
            <p:spPr>
              <a:xfrm>
                <a:off x="4283968" y="263367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46" name="CaixaDeTexto 45"/>
              <p:cNvSpPr txBox="1">
                <a:spLocks noRot="1" noChangeAspect="1" noMove="1" noResize="1" noEditPoints="1" noAdjustHandles="1" noChangeArrowheads="1" noChangeShapeType="1" noTextEdit="1"/>
              </p:cNvSpPr>
              <p:nvPr/>
            </p:nvSpPr>
            <p:spPr>
              <a:xfrm>
                <a:off x="4283968" y="263367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7" name="CaixaDeTexto 46"/>
              <p:cNvSpPr txBox="1"/>
              <p:nvPr/>
            </p:nvSpPr>
            <p:spPr>
              <a:xfrm>
                <a:off x="6313194" y="287091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m:t>
                      </m:r>
                      <m:r>
                        <a:rPr lang="pt-PT" sz="1200" b="1" i="1" smtClean="0">
                          <a:latin typeface="Cambria Math"/>
                        </a:rPr>
                        <m:t>(</m:t>
                      </m:r>
                      <m:r>
                        <a:rPr lang="pt-PT" sz="1200" b="1" i="1" smtClean="0">
                          <a:latin typeface="Cambria Math"/>
                        </a:rPr>
                        <m:t>𝒙</m:t>
                      </m:r>
                      <m:r>
                        <a:rPr lang="pt-PT" sz="1200" b="1" i="1" smtClean="0">
                          <a:latin typeface="Cambria Math"/>
                        </a:rPr>
                        <m:t>)</m:t>
                      </m:r>
                    </m:oMath>
                  </m:oMathPara>
                </a14:m>
                <a:endParaRPr lang="pt-PT" sz="1200" b="1" dirty="0"/>
              </a:p>
            </p:txBody>
          </p:sp>
        </mc:Choice>
        <mc:Fallback xmlns="">
          <p:sp>
            <p:nvSpPr>
              <p:cNvPr id="47" name="CaixaDeTexto 46"/>
              <p:cNvSpPr txBox="1">
                <a:spLocks noRot="1" noChangeAspect="1" noMove="1" noResize="1" noEditPoints="1" noAdjustHandles="1" noChangeArrowheads="1" noChangeShapeType="1" noTextEdit="1"/>
              </p:cNvSpPr>
              <p:nvPr/>
            </p:nvSpPr>
            <p:spPr>
              <a:xfrm>
                <a:off x="6313194" y="2870912"/>
                <a:ext cx="1008112" cy="276999"/>
              </a:xfrm>
              <a:prstGeom prst="rect">
                <a:avLst/>
              </a:prstGeom>
              <a:blipFill rotWithShape="1">
                <a:blip r:embed="rId5"/>
                <a:stretch>
                  <a:fillRect b="-11111"/>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8" name="CaixaDeTexto 47"/>
              <p:cNvSpPr txBox="1"/>
              <p:nvPr/>
            </p:nvSpPr>
            <p:spPr>
              <a:xfrm>
                <a:off x="5766951"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48" name="CaixaDeTexto 47"/>
              <p:cNvSpPr txBox="1">
                <a:spLocks noRot="1" noChangeAspect="1" noMove="1" noResize="1" noEditPoints="1" noAdjustHandles="1" noChangeArrowheads="1" noChangeShapeType="1" noTextEdit="1"/>
              </p:cNvSpPr>
              <p:nvPr/>
            </p:nvSpPr>
            <p:spPr>
              <a:xfrm>
                <a:off x="5766951" y="3519010"/>
                <a:ext cx="1008112" cy="276999"/>
              </a:xfrm>
              <a:prstGeom prst="rect">
                <a:avLst/>
              </a:prstGeom>
              <a:blipFill rotWithShape="1">
                <a:blip r:embed="rId6"/>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9" name="CaixaDeTexto 58"/>
              <p:cNvSpPr txBox="1"/>
              <p:nvPr/>
            </p:nvSpPr>
            <p:spPr>
              <a:xfrm>
                <a:off x="4283968" y="299695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59" name="CaixaDeTexto 58"/>
              <p:cNvSpPr txBox="1">
                <a:spLocks noRot="1" noChangeAspect="1" noMove="1" noResize="1" noEditPoints="1" noAdjustHandles="1" noChangeArrowheads="1" noChangeShapeType="1" noTextEdit="1"/>
              </p:cNvSpPr>
              <p:nvPr/>
            </p:nvSpPr>
            <p:spPr>
              <a:xfrm>
                <a:off x="4283968" y="2996952"/>
                <a:ext cx="1008112"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60" name="CaixaDeTexto 59"/>
              <p:cNvSpPr txBox="1"/>
              <p:nvPr/>
            </p:nvSpPr>
            <p:spPr>
              <a:xfrm>
                <a:off x="5382179" y="3512041"/>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60" name="CaixaDeTexto 59"/>
              <p:cNvSpPr txBox="1">
                <a:spLocks noRot="1" noChangeAspect="1" noMove="1" noResize="1" noEditPoints="1" noAdjustHandles="1" noChangeArrowheads="1" noChangeShapeType="1" noTextEdit="1"/>
              </p:cNvSpPr>
              <p:nvPr/>
            </p:nvSpPr>
            <p:spPr>
              <a:xfrm>
                <a:off x="5382179" y="3512041"/>
                <a:ext cx="1008112" cy="276999"/>
              </a:xfrm>
              <a:prstGeom prst="rect">
                <a:avLst/>
              </a:prstGeom>
              <a:blipFill rotWithShape="1">
                <a:blip r:embed="rId8"/>
                <a:stretch>
                  <a:fillRect/>
                </a:stretch>
              </a:blipFill>
            </p:spPr>
            <p:txBody>
              <a:bodyPr/>
              <a:lstStyle/>
              <a:p>
                <a:r>
                  <a:rPr lang="pt-PT">
                    <a:noFill/>
                  </a:rPr>
                  <a:t> </a:t>
                </a:r>
              </a:p>
            </p:txBody>
          </p:sp>
        </mc:Fallback>
      </mc:AlternateContent>
      <p:cxnSp>
        <p:nvCxnSpPr>
          <p:cNvPr id="62" name="Conexão recta 61"/>
          <p:cNvCxnSpPr/>
          <p:nvPr/>
        </p:nvCxnSpPr>
        <p:spPr>
          <a:xfrm flipV="1">
            <a:off x="4932218" y="3489463"/>
            <a:ext cx="5038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604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90" y="-25857"/>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251520" y="593243"/>
                <a:ext cx="8802724" cy="6079165"/>
              </a:xfrm>
              <a:prstGeom prst="rect">
                <a:avLst/>
              </a:prstGeom>
            </p:spPr>
            <p:txBody>
              <a:bodyPr wrap="square">
                <a:spAutoFit/>
              </a:bodyPr>
              <a:lstStyle/>
              <a:p>
                <a:pPr marL="176213" algn="just"/>
                <a:endParaRPr lang="pt-PT" sz="1200" b="1" dirty="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Triangular</a:t>
                </a:r>
              </a:p>
              <a:p>
                <a:pPr marL="176213" algn="just"/>
                <a:endParaRPr lang="pt-PT" sz="1200" b="1" i="1" dirty="0">
                  <a:latin typeface="Arial" panose="020B0604020202020204" pitchFamily="34" charset="0"/>
                  <a:cs typeface="Arial" panose="020B0604020202020204" pitchFamily="34" charset="0"/>
                </a:endParaRPr>
              </a:p>
              <a:p>
                <a:r>
                  <a:rPr lang="pt-PT" sz="1200" dirty="0"/>
                  <a:t>A função densidade de probabilidade da distribuição triangular, com parâmetros </a:t>
                </a:r>
                <a14:m>
                  <m:oMath xmlns:m="http://schemas.openxmlformats.org/officeDocument/2006/math">
                    <m:r>
                      <a:rPr lang="pt-PT" sz="1200" b="1" i="1" dirty="0" smtClean="0">
                        <a:latin typeface="Cambria Math"/>
                      </a:rPr>
                      <m:t>𝒂</m:t>
                    </m:r>
                    <m:r>
                      <a:rPr lang="pt-PT" sz="1200" b="1" i="1" dirty="0" smtClean="0">
                        <a:latin typeface="Cambria Math"/>
                      </a:rPr>
                      <m:t>, </m:t>
                    </m:r>
                    <m:r>
                      <a:rPr lang="pt-PT" sz="1200" b="1" i="1" dirty="0" smtClean="0">
                        <a:latin typeface="Cambria Math"/>
                      </a:rPr>
                      <m:t>𝒄</m:t>
                    </m:r>
                    <m:r>
                      <a:rPr lang="pt-PT" sz="1200" b="1" i="1" dirty="0" smtClean="0">
                        <a:latin typeface="Cambria Math"/>
                      </a:rPr>
                      <m:t> </m:t>
                    </m:r>
                  </m:oMath>
                </a14:m>
                <a:r>
                  <a:rPr lang="pt-PT" sz="1200" dirty="0"/>
                  <a:t>e </a:t>
                </a:r>
                <a14:m>
                  <m:oMath xmlns:m="http://schemas.openxmlformats.org/officeDocument/2006/math">
                    <m:r>
                      <a:rPr lang="pt-PT" sz="1200" b="1" i="1" dirty="0" smtClean="0">
                        <a:latin typeface="Cambria Math"/>
                      </a:rPr>
                      <m:t>𝒃</m:t>
                    </m:r>
                  </m:oMath>
                </a14:m>
                <a:r>
                  <a:rPr lang="pt-PT" sz="1200" dirty="0"/>
                  <a:t> é dada por</a:t>
                </a:r>
                <a:r>
                  <a:rPr lang="pt-PT" sz="1200" dirty="0" smtClean="0"/>
                  <a:t>:</a:t>
                </a:r>
              </a:p>
              <a:p>
                <a:endParaRPr lang="pt-PT" sz="1200" dirty="0" smtClean="0"/>
              </a:p>
              <a:p>
                <a:endParaRPr lang="pt-PT" sz="1200" dirty="0"/>
              </a:p>
              <a:p>
                <a:endParaRPr lang="pt-PT" sz="1200" dirty="0"/>
              </a:p>
              <a:p>
                <a:r>
                  <a:rPr lang="pt-PT" sz="1200" dirty="0"/>
                  <a:t> </a:t>
                </a:r>
              </a:p>
              <a:p>
                <a:endParaRPr lang="pt-PT" sz="1200" dirty="0" smtClean="0"/>
              </a:p>
              <a:p>
                <a:endParaRPr lang="pt-PT" sz="1200" dirty="0"/>
              </a:p>
              <a:p>
                <a:endParaRPr lang="pt-PT" sz="1200" dirty="0" smtClean="0"/>
              </a:p>
              <a:p>
                <a:endParaRPr lang="pt-PT" sz="1200" dirty="0"/>
              </a:p>
              <a:p>
                <a:endParaRPr lang="pt-PT" sz="1200" dirty="0" smtClean="0"/>
              </a:p>
              <a:p>
                <a:r>
                  <a:rPr lang="pt-PT" sz="1200" dirty="0" smtClean="0"/>
                  <a:t>Sendo </a:t>
                </a:r>
                <a14:m>
                  <m:oMath xmlns:m="http://schemas.openxmlformats.org/officeDocument/2006/math">
                    <m:r>
                      <a:rPr lang="pt-PT" sz="1200" b="1" i="1" smtClean="0">
                        <a:latin typeface="Cambria Math"/>
                      </a:rPr>
                      <m:t>𝒂</m:t>
                    </m:r>
                    <m:r>
                      <a:rPr lang="pt-PT" sz="1200" b="0" i="1" smtClean="0">
                        <a:latin typeface="Cambria Math"/>
                      </a:rPr>
                      <m:t> </m:t>
                    </m:r>
                  </m:oMath>
                </a14:m>
                <a:r>
                  <a:rPr lang="pt-PT" sz="1200" dirty="0" smtClean="0"/>
                  <a:t>o </a:t>
                </a:r>
                <a:r>
                  <a:rPr lang="pt-PT" sz="1200" dirty="0"/>
                  <a:t>valor mínimo assumido pela variável </a:t>
                </a:r>
                <a14:m>
                  <m:oMath xmlns:m="http://schemas.openxmlformats.org/officeDocument/2006/math">
                    <m:r>
                      <a:rPr lang="pt-PT" sz="1200" b="1" i="1" smtClean="0">
                        <a:latin typeface="Cambria Math"/>
                      </a:rPr>
                      <m:t>𝒙</m:t>
                    </m:r>
                  </m:oMath>
                </a14:m>
                <a:r>
                  <a:rPr lang="pt-PT" sz="1200" b="1" dirty="0" smtClean="0"/>
                  <a:t>, </a:t>
                </a:r>
                <a14:m>
                  <m:oMath xmlns:m="http://schemas.openxmlformats.org/officeDocument/2006/math">
                    <m:r>
                      <a:rPr lang="pt-PT" sz="1200" b="1" i="1" smtClean="0">
                        <a:latin typeface="Cambria Math"/>
                      </a:rPr>
                      <m:t>𝒃</m:t>
                    </m:r>
                  </m:oMath>
                </a14:m>
                <a:r>
                  <a:rPr lang="pt-PT" sz="1200" b="1" dirty="0" smtClean="0"/>
                  <a:t> </a:t>
                </a:r>
                <a:r>
                  <a:rPr lang="pt-PT" sz="1200" dirty="0"/>
                  <a:t>o seu valor máximo e </a:t>
                </a:r>
                <a14:m>
                  <m:oMath xmlns:m="http://schemas.openxmlformats.org/officeDocument/2006/math">
                    <m:r>
                      <a:rPr lang="pt-PT" sz="1200" b="1" i="1" smtClean="0">
                        <a:latin typeface="Cambria Math"/>
                      </a:rPr>
                      <m:t>𝒄</m:t>
                    </m:r>
                  </m:oMath>
                </a14:m>
                <a:r>
                  <a:rPr lang="pt-PT" sz="1200" i="1" dirty="0" smtClean="0"/>
                  <a:t> </a:t>
                </a:r>
                <a:r>
                  <a:rPr lang="pt-PT" sz="1200" dirty="0"/>
                  <a:t>o valor de</a:t>
                </a:r>
                <a:r>
                  <a:rPr lang="pt-PT" sz="1200" i="1" dirty="0"/>
                  <a:t> </a:t>
                </a:r>
                <a14:m>
                  <m:oMath xmlns:m="http://schemas.openxmlformats.org/officeDocument/2006/math">
                    <m:r>
                      <a:rPr lang="pt-PT" sz="1200" b="1" i="1" smtClean="0">
                        <a:latin typeface="Cambria Math"/>
                      </a:rPr>
                      <m:t>𝒙</m:t>
                    </m:r>
                  </m:oMath>
                </a14:m>
                <a:r>
                  <a:rPr lang="pt-PT" sz="1200" i="1" dirty="0" smtClean="0"/>
                  <a:t> </a:t>
                </a:r>
                <a:r>
                  <a:rPr lang="pt-PT" sz="1200" dirty="0"/>
                  <a:t>onde a função de densidade atinge o seu valor máximo (moda), que é igual a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𝟐</m:t>
                        </m:r>
                      </m:num>
                      <m:den>
                        <m:r>
                          <a:rPr lang="pt-PT" sz="1200" b="1" i="1">
                            <a:latin typeface="Cambria Math"/>
                          </a:rPr>
                          <m:t>𝒃</m:t>
                        </m:r>
                        <m:r>
                          <a:rPr lang="pt-PT" sz="1200" b="1" i="1">
                            <a:latin typeface="Cambria Math"/>
                          </a:rPr>
                          <m:t>−</m:t>
                        </m:r>
                        <m:r>
                          <a:rPr lang="pt-PT" sz="1200" b="1" i="1">
                            <a:latin typeface="Cambria Math"/>
                          </a:rPr>
                          <m:t>𝒂</m:t>
                        </m:r>
                      </m:den>
                    </m:f>
                  </m:oMath>
                </a14:m>
                <a:r>
                  <a:rPr lang="pt-PT" sz="1200" dirty="0"/>
                  <a:t>. A função de distribuição é dada pela expressão seguinte</a:t>
                </a:r>
                <a:r>
                  <a:rPr lang="pt-PT" sz="1200" dirty="0" smtClean="0"/>
                  <a:t>:</a:t>
                </a:r>
              </a:p>
              <a:p>
                <a:endParaRPr lang="pt-PT" sz="1200" dirty="0"/>
              </a:p>
              <a:p>
                <a:endParaRPr lang="pt-PT" sz="1200" dirty="0" smtClean="0"/>
              </a:p>
              <a:p>
                <a:endParaRPr lang="pt-PT" sz="1200" dirty="0"/>
              </a:p>
              <a:p>
                <a:pPr/>
                <a14:m>
                  <m:oMathPara xmlns:m="http://schemas.openxmlformats.org/officeDocument/2006/math">
                    <m:oMathParaPr>
                      <m:jc m:val="left"/>
                    </m:oMathParaPr>
                    <m:oMath xmlns:m="http://schemas.openxmlformats.org/officeDocument/2006/math">
                      <m:r>
                        <a:rPr lang="pt-PT" sz="1200" b="0" i="1" smtClean="0">
                          <a:latin typeface="Cambria Math"/>
                        </a:rPr>
                        <m:t>                                                                 </m:t>
                      </m:r>
                      <m:r>
                        <a:rPr lang="pt-PT" sz="1200" b="0" i="1" smtClean="0">
                          <a:latin typeface="Cambria Math"/>
                        </a:rPr>
                        <m:t>𝐹</m:t>
                      </m:r>
                      <m:d>
                        <m:dPr>
                          <m:ctrlPr>
                            <a:rPr lang="pt-PT" sz="1200" b="0" i="1" smtClean="0">
                              <a:latin typeface="Cambria Math" panose="02040503050406030204" pitchFamily="18" charset="0"/>
                            </a:rPr>
                          </m:ctrlPr>
                        </m:dPr>
                        <m:e>
                          <m:r>
                            <a:rPr lang="pt-PT" sz="1200" b="0" i="1" smtClean="0">
                              <a:latin typeface="Cambria Math"/>
                            </a:rPr>
                            <m:t>𝑥</m:t>
                          </m:r>
                        </m:e>
                      </m:d>
                      <m:r>
                        <a:rPr lang="pt-PT" sz="1200" b="0" i="1" smtClean="0">
                          <a:latin typeface="Cambria Math"/>
                        </a:rPr>
                        <m:t>=</m:t>
                      </m:r>
                    </m:oMath>
                  </m:oMathPara>
                </a14:m>
                <a:endParaRPr lang="pt-PT" sz="1200" dirty="0" smtClean="0"/>
              </a:p>
              <a:p>
                <a:endParaRPr lang="pt-PT" sz="1200" dirty="0"/>
              </a:p>
              <a:p>
                <a:endParaRPr lang="pt-PT" sz="1200" dirty="0"/>
              </a:p>
              <a:p>
                <a:r>
                  <a:rPr lang="pt-PT" sz="1200" dirty="0"/>
                  <a:t>As  funções de densidade e de distribuição assumem, respectivamente, </a:t>
                </a:r>
                <a:r>
                  <a:rPr lang="pt-PT" sz="1200" dirty="0" smtClean="0"/>
                  <a:t>as  seguintes representações gráficas:</a:t>
                </a:r>
                <a:endParaRPr lang="pt-PT" sz="1200" dirty="0"/>
              </a:p>
              <a:p>
                <a:pPr marL="176213" algn="just"/>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0" i="1" smtClean="0">
                          <a:latin typeface="Cambria Math"/>
                          <a:cs typeface="Arial" panose="020B0604020202020204" pitchFamily="34" charset="0"/>
                        </a:rPr>
                        <m:t>𝑓</m:t>
                      </m:r>
                      <m:d>
                        <m:dPr>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𝑥</m:t>
                          </m:r>
                        </m:e>
                      </m:d>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𝐹</m:t>
                      </m:r>
                      <m:r>
                        <a:rPr lang="pt-PT" sz="1200" b="0" i="1" smtClean="0">
                          <a:latin typeface="Cambria Math"/>
                          <a:cs typeface="Arial" panose="020B0604020202020204" pitchFamily="34" charset="0"/>
                        </a:rPr>
                        <m:t>(</m:t>
                      </m:r>
                      <m:r>
                        <a:rPr lang="pt-PT" sz="1200" b="0" i="1" smtClean="0">
                          <a:latin typeface="Cambria Math"/>
                          <a:cs typeface="Arial" panose="020B0604020202020204" pitchFamily="34" charset="0"/>
                        </a:rPr>
                        <m:t>𝑥</m:t>
                      </m:r>
                      <m:r>
                        <a:rPr lang="pt-PT" sz="1200" b="0" i="1" smtClean="0">
                          <a:latin typeface="Cambria Math"/>
                          <a:cs typeface="Arial" panose="020B0604020202020204" pitchFamily="34" charset="0"/>
                        </a:rPr>
                        <m:t>)</m:t>
                      </m:r>
                    </m:oMath>
                  </m:oMathPara>
                </a14:m>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593243"/>
                <a:ext cx="8802724" cy="6079165"/>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21</a:t>
            </a:fld>
            <a:endParaRPr lang="en-GB" altLang="pt-PT" dirty="0"/>
          </a:p>
        </p:txBody>
      </p:sp>
      <p:pic>
        <p:nvPicPr>
          <p:cNvPr id="30" name="Imagem 29" descr="&#10;                \left\{&#10;                  \begin{matrix}&#10;                    \frac{(x-a)^2}{(b-a)(c-a)} &amp; \mathrm{for\ } a \le x \le c \\ &amp; \\&#10;                    1-\frac{(b-x)^2}{(b-a)(b-c)} &amp; \mathrm{for\ } c \le x \le b&#10;                  \end{matrix}&#10;                \right.&#10;              "/>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645024"/>
            <a:ext cx="2748280" cy="822960"/>
          </a:xfrm>
          <a:prstGeom prst="rect">
            <a:avLst/>
          </a:prstGeom>
          <a:noFill/>
          <a:ln>
            <a:noFill/>
          </a:ln>
        </p:spPr>
      </p:pic>
      <p:pic>
        <p:nvPicPr>
          <p:cNvPr id="31" name="Imagem 30" descr="Gráfico da função densidade.">
            <a:hlinkClick r:id="rId4" tooltip="&quot;Gráfico da função densidade.&quot; "/>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4941168"/>
            <a:ext cx="2808312" cy="1584176"/>
          </a:xfrm>
          <a:prstGeom prst="rect">
            <a:avLst/>
          </a:prstGeom>
          <a:noFill/>
          <a:ln>
            <a:noFill/>
          </a:ln>
        </p:spPr>
      </p:pic>
      <p:pic>
        <p:nvPicPr>
          <p:cNvPr id="33" name="Imagem 32" descr="Gráfico da probabilidade acumulada.">
            <a:hlinkClick r:id="rId6" tooltip="&quot;Gráfico da probabilidade acumulada.&quot; "/>
          </p:cNvPr>
          <p:cNvPicPr/>
          <p:nvPr/>
        </p:nvPicPr>
        <p:blipFill>
          <a:blip r:embed="rId7">
            <a:extLst>
              <a:ext uri="{28A0092B-C50C-407E-A947-70E740481C1C}">
                <a14:useLocalDpi xmlns:a14="http://schemas.microsoft.com/office/drawing/2010/main" val="0"/>
              </a:ext>
            </a:extLst>
          </a:blip>
          <a:srcRect/>
          <a:stretch>
            <a:fillRect/>
          </a:stretch>
        </p:blipFill>
        <p:spPr bwMode="auto">
          <a:xfrm>
            <a:off x="4499992" y="4925207"/>
            <a:ext cx="2520280" cy="1600137"/>
          </a:xfrm>
          <a:prstGeom prst="rect">
            <a:avLst/>
          </a:prstGeom>
          <a:noFill/>
          <a:ln>
            <a:noFill/>
          </a:ln>
        </p:spPr>
      </p:pic>
      <p:pic>
        <p:nvPicPr>
          <p:cNvPr id="29" name="Imagem 28" descr="f(x|a,b,c)=\left\{&#10;                      \begin{matrix}&#10;                          \frac{2(x-a)}{(b-a)(c-a)} &amp; \mathrm{for\ } a \le x \le c \\ &amp; \\&#10;                          \frac{2(b-x)}{(b-a)(b-c)} &amp; \mathrm{for\ } c \le x \le b \\ &amp; \\&#10;                          0                         &amp; \mathrm{for\ any\ other\ case}&#10;                      \end{matrix}&#10;                  \right.&#10;              "/>
          <p:cNvPicPr/>
          <p:nvPr/>
        </p:nvPicPr>
        <p:blipFill>
          <a:blip r:embed="rId8">
            <a:extLst>
              <a:ext uri="{28A0092B-C50C-407E-A947-70E740481C1C}">
                <a14:useLocalDpi xmlns:a14="http://schemas.microsoft.com/office/drawing/2010/main" val="0"/>
              </a:ext>
            </a:extLst>
          </a:blip>
          <a:srcRect/>
          <a:stretch>
            <a:fillRect/>
          </a:stretch>
        </p:blipFill>
        <p:spPr bwMode="auto">
          <a:xfrm>
            <a:off x="2123728" y="1510928"/>
            <a:ext cx="3586480" cy="1270000"/>
          </a:xfrm>
          <a:prstGeom prst="rect">
            <a:avLst/>
          </a:prstGeom>
          <a:noFill/>
          <a:ln>
            <a:noFill/>
          </a:ln>
        </p:spPr>
      </p:pic>
    </p:spTree>
    <p:extLst>
      <p:ext uri="{BB962C8B-B14F-4D97-AF65-F5344CB8AC3E}">
        <p14:creationId xmlns:p14="http://schemas.microsoft.com/office/powerpoint/2010/main" val="119520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443285"/>
              </a:xfrm>
              <a:prstGeom prst="rect">
                <a:avLst/>
              </a:prstGeom>
            </p:spPr>
            <p:txBody>
              <a:bodyPr wrap="square">
                <a:spAutoFit/>
              </a:bodyPr>
              <a:lstStyle/>
              <a:p>
                <a:r>
                  <a:rPr lang="pt-PT" sz="1200" dirty="0" smtClean="0"/>
                  <a:t>Através do método da transformação inversa, o valor gerado para a variável  é então:</a:t>
                </a:r>
              </a:p>
              <a:p>
                <a:endParaRPr lang="pt-PT" sz="1200" dirty="0" smtClean="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𝒂</m:t>
                    </m:r>
                    <m:r>
                      <a:rPr lang="pt-PT" sz="1400" b="1" i="1">
                        <a:latin typeface="Cambria Math"/>
                      </a:rPr>
                      <m:t>+</m:t>
                    </m:r>
                    <m:rad>
                      <m:radPr>
                        <m:degHide m:val="on"/>
                        <m:ctrlPr>
                          <a:rPr lang="pt-PT" sz="1400" b="1" i="1">
                            <a:latin typeface="Cambria Math" panose="02040503050406030204" pitchFamily="18" charset="0"/>
                          </a:rPr>
                        </m:ctrlPr>
                      </m:radPr>
                      <m:deg/>
                      <m:e>
                        <m:r>
                          <a:rPr lang="pt-PT" sz="1400" b="1" i="1" smtClean="0">
                            <a:latin typeface="Cambria Math"/>
                          </a:rPr>
                          <m:t>𝒚</m:t>
                        </m:r>
                        <m:d>
                          <m:dPr>
                            <m:ctrlPr>
                              <a:rPr lang="pt-PT" sz="1400" b="1" i="1">
                                <a:latin typeface="Cambria Math" panose="02040503050406030204" pitchFamily="18" charset="0"/>
                              </a:rPr>
                            </m:ctrlPr>
                          </m:dPr>
                          <m:e>
                            <m:r>
                              <a:rPr lang="en-GB" sz="1400" b="1" i="1">
                                <a:latin typeface="Cambria Math"/>
                              </a:rPr>
                              <m:t>𝒄</m:t>
                            </m:r>
                            <m:r>
                              <a:rPr lang="pt-PT" sz="1400" b="1" i="1">
                                <a:latin typeface="Cambria Math"/>
                              </a:rPr>
                              <m:t>−</m:t>
                            </m:r>
                            <m:r>
                              <a:rPr lang="en-GB" sz="1400" b="1" i="1">
                                <a:latin typeface="Cambria Math"/>
                              </a:rPr>
                              <m:t>𝒂</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200" dirty="0"/>
                  <a:t>    quando </a:t>
                </a:r>
                <a14:m>
                  <m:oMath xmlns:m="http://schemas.openxmlformats.org/officeDocument/2006/math">
                    <m:r>
                      <a:rPr lang="pt-PT" sz="1400" i="1">
                        <a:latin typeface="Cambria Math"/>
                      </a:rPr>
                      <m:t>  </m:t>
                    </m:r>
                    <m:r>
                      <a:rPr lang="pt-PT" sz="1400" b="1" i="1">
                        <a:latin typeface="Cambria Math"/>
                      </a:rPr>
                      <m:t>𝟎</m:t>
                    </m:r>
                    <m:r>
                      <a:rPr lang="pt-PT" sz="1400" b="1" i="1">
                        <a:latin typeface="Cambria Math"/>
                      </a:rPr>
                      <m:t>≤</m:t>
                    </m:r>
                    <m:r>
                      <a:rPr lang="pt-PT" sz="1400" b="1" i="1" smtClean="0">
                        <a:latin typeface="Cambria Math"/>
                      </a:rPr>
                      <m:t>𝒚</m:t>
                    </m:r>
                    <m:r>
                      <a:rPr lang="pt-PT" sz="1400" b="1" i="1">
                        <a:latin typeface="Cambria Math"/>
                      </a:rPr>
                      <m:t>≤</m:t>
                    </m:r>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oMath>
                </a14:m>
                <a:r>
                  <a:rPr lang="pt-PT" sz="1200" b="1" dirty="0"/>
                  <a:t> </a:t>
                </a:r>
                <a:r>
                  <a:rPr lang="pt-PT" sz="1200" dirty="0" smtClean="0"/>
                  <a:t> e</a:t>
                </a:r>
              </a:p>
              <a:p>
                <a:endParaRPr lang="pt-PT" sz="1200" dirty="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𝒃</m:t>
                    </m:r>
                    <m:r>
                      <a:rPr lang="pt-PT" sz="1400" b="1" i="1">
                        <a:latin typeface="Cambria Math"/>
                      </a:rPr>
                      <m:t>−</m:t>
                    </m:r>
                    <m:rad>
                      <m:radPr>
                        <m:degHide m:val="on"/>
                        <m:ctrlPr>
                          <a:rPr lang="pt-PT" sz="1400" b="1" i="1">
                            <a:latin typeface="Cambria Math" panose="02040503050406030204" pitchFamily="18" charset="0"/>
                          </a:rPr>
                        </m:ctrlPr>
                      </m:radPr>
                      <m:deg/>
                      <m:e>
                        <m:r>
                          <a:rPr lang="pt-PT" sz="1400" b="1" i="1">
                            <a:latin typeface="Cambria Math"/>
                          </a:rPr>
                          <m:t>(</m:t>
                        </m:r>
                        <m:r>
                          <a:rPr lang="pt-PT" sz="1400" b="1" i="1">
                            <a:latin typeface="Cambria Math"/>
                          </a:rPr>
                          <m:t>𝟏</m:t>
                        </m:r>
                        <m:r>
                          <a:rPr lang="pt-PT" sz="1400" b="1" i="1">
                            <a:latin typeface="Cambria Math"/>
                          </a:rPr>
                          <m:t>−</m:t>
                        </m:r>
                        <m:r>
                          <a:rPr lang="pt-PT" sz="1400" b="1" i="1" smtClean="0">
                            <a:latin typeface="Cambria Math"/>
                          </a:rPr>
                          <m:t>𝒚</m:t>
                        </m:r>
                        <m:r>
                          <a:rPr lang="pt-PT" sz="1400" b="1" i="1">
                            <a:latin typeface="Cambria Math"/>
                          </a:rPr>
                          <m:t>)</m:t>
                        </m:r>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𝒄</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400" dirty="0"/>
                  <a:t>    </a:t>
                </a:r>
                <a:r>
                  <a:rPr lang="pt-PT" sz="1200" dirty="0" smtClean="0"/>
                  <a:t>quando,</a:t>
                </a:r>
                <a:r>
                  <a:rPr lang="pt-PT" sz="1200" b="1" dirty="0" smtClean="0"/>
                  <a:t> </a:t>
                </a:r>
                <a14:m>
                  <m:oMath xmlns:m="http://schemas.openxmlformats.org/officeDocument/2006/math">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r>
                      <a:rPr lang="pt-PT" sz="1400" b="1" i="1">
                        <a:latin typeface="Cambria Math"/>
                      </a:rPr>
                      <m:t>≤</m:t>
                    </m:r>
                    <m:r>
                      <a:rPr lang="pt-PT" sz="1400" b="1" i="1">
                        <a:latin typeface="Cambria Math"/>
                      </a:rPr>
                      <m:t>𝒚</m:t>
                    </m:r>
                    <m:r>
                      <a:rPr lang="pt-PT" sz="1400" b="1" i="1">
                        <a:latin typeface="Cambria Math"/>
                      </a:rPr>
                      <m:t>≤</m:t>
                    </m:r>
                    <m:r>
                      <a:rPr lang="pt-PT" sz="1400" b="1" i="1">
                        <a:latin typeface="Cambria Math"/>
                      </a:rPr>
                      <m:t>𝟏</m:t>
                    </m:r>
                  </m:oMath>
                </a14:m>
                <a:r>
                  <a:rPr lang="pt-PT" sz="1200" b="1" dirty="0" smtClean="0"/>
                  <a:t>,</a:t>
                </a:r>
                <a:r>
                  <a:rPr lang="pt-PT" sz="1200" b="1" dirty="0"/>
                  <a:t> </a:t>
                </a:r>
                <a:r>
                  <a:rPr lang="pt-PT" sz="1200" dirty="0"/>
                  <a:t> sendo </a:t>
                </a:r>
                <a14:m>
                  <m:oMath xmlns:m="http://schemas.openxmlformats.org/officeDocument/2006/math">
                    <m:r>
                      <a:rPr lang="pt-PT" sz="1200" b="1" i="1">
                        <a:latin typeface="Cambria Math"/>
                      </a:rPr>
                      <m:t>𝒚</m:t>
                    </m:r>
                    <m:r>
                      <a:rPr lang="pt-PT" sz="1200" i="1" smtClean="0">
                        <a:latin typeface="Cambria Math"/>
                      </a:rPr>
                      <m:t> </m:t>
                    </m:r>
                  </m:oMath>
                </a14:m>
                <a:r>
                  <a:rPr lang="pt-PT" sz="1200" dirty="0"/>
                  <a:t>o </a:t>
                </a:r>
                <a:r>
                  <a:rPr lang="pt-PT" sz="1200" dirty="0" smtClean="0"/>
                  <a:t>número aleatório </a:t>
                </a:r>
                <a:r>
                  <a:rPr lang="pt-PT" sz="1200" dirty="0"/>
                  <a:t>gerado</a:t>
                </a:r>
                <a:r>
                  <a:rPr lang="pt-PT" sz="1200" dirty="0" smtClean="0"/>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Erlang</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uma v. a. Exponencial de média </a:t>
                </a:r>
                <a14:m>
                  <m:oMath xmlns:m="http://schemas.openxmlformats.org/officeDocument/2006/math">
                    <m:r>
                      <m:rPr>
                        <m:nor/>
                      </m:rPr>
                      <a:rPr lang="el-GR" sz="12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nary>
                      <m:naryPr>
                        <m:chr m:val="∑"/>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𝟏</m:t>
                        </m:r>
                      </m:sub>
                      <m:sup>
                        <m:r>
                          <a:rPr lang="pt-PT" sz="1200" b="1" i="1" smtClean="0">
                            <a:latin typeface="Cambria Math"/>
                            <a:cs typeface="Arial" panose="020B0604020202020204" pitchFamily="34" charset="0"/>
                          </a:rPr>
                          <m:t>𝒎</m:t>
                        </m:r>
                      </m:sup>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e>
                    </m:nary>
                    <m:r>
                      <a:rPr lang="pt-PT" sz="1200" b="0" i="1" smtClean="0">
                        <a:latin typeface="Cambria Math"/>
                        <a:cs typeface="Arial" panose="020B0604020202020204" pitchFamily="34" charset="0"/>
                      </a:rPr>
                      <m:t> </m:t>
                    </m:r>
                    <m:r>
                      <a:rPr lang="pt-PT" sz="1200" b="0" i="0"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sendo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𝑿</m:t>
                        </m:r>
                      </m:e>
                      <m:sub>
                        <m:r>
                          <a:rPr lang="pt-PT" sz="1200" b="1" i="1">
                            <a:latin typeface="Cambria Math"/>
                            <a:cs typeface="Arial" panose="020B0604020202020204" pitchFamily="34" charset="0"/>
                          </a:rPr>
                          <m:t>𝒊</m:t>
                        </m:r>
                      </m:sub>
                    </m:sSub>
                    <m:r>
                      <a:rPr lang="pt-PT" sz="1200" b="1" i="1">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a:cs typeface="Arial" panose="020B0604020202020204" pitchFamily="34" charset="0"/>
                      </a:rPr>
                      <m:t>𝒊</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independentes e identicamente distribuídas (IID), é uma v. a. com distribuição de </a:t>
                </a:r>
                <a:r>
                  <a:rPr lang="pt-PT" sz="1200" i="1" dirty="0" err="1" smtClean="0">
                    <a:latin typeface="Arial" panose="020B0604020202020204" pitchFamily="34" charset="0"/>
                    <a:cs typeface="Arial" panose="020B0604020202020204" pitchFamily="34" charset="0"/>
                  </a:rPr>
                  <a:t>Erlang</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média igual a </a:t>
                </a:r>
                <a14:m>
                  <m:oMath xmlns:m="http://schemas.openxmlformats.org/officeDocument/2006/math">
                    <m:r>
                      <a:rPr lang="pt-PT" sz="1200" b="1" i="1" smtClean="0">
                        <a:latin typeface="Cambria Math"/>
                        <a:cs typeface="Arial" panose="020B0604020202020204" pitchFamily="34" charset="0"/>
                      </a:rPr>
                      <m:t>𝒎</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Sabe-se que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𝒙</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0" i="1" smtClean="0">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0" i="1" smtClean="0">
                        <a:latin typeface="Cambria Math"/>
                        <a:cs typeface="Arial" panose="020B0604020202020204" pitchFamily="34" charset="0"/>
                      </a:rPr>
                      <m:t>𝑙𝑛</m:t>
                    </m:r>
                    <m:r>
                      <m:rPr>
                        <m:nor/>
                      </m:rPr>
                      <a:rPr lang="pt-PT" sz="1400" b="1" i="0" smtClean="0">
                        <a:latin typeface="Cambria Math"/>
                        <a:cs typeface="Arial" panose="020B0604020202020204" pitchFamily="34" charset="0"/>
                      </a:rPr>
                      <m:t>(1−</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𝑬</m:t>
                    </m:r>
                    <m:r>
                      <a:rPr lang="pt-PT" sz="1400" b="1" i="1" smtClean="0">
                        <a:latin typeface="Cambria Math"/>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𝑿</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𝒍𝒏</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oMath>
                </a14:m>
                <a:r>
                  <a:rPr lang="pt-PT" sz="14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oMath>
                </a14:m>
                <a:r>
                  <a:rPr lang="pt-PT" sz="1400" b="1" dirty="0">
                    <a:cs typeface="Arial" panose="020B0604020202020204" pitchFamily="34" charset="0"/>
                  </a:rPr>
                  <a:t> </a:t>
                </a:r>
                <a14:m>
                  <m:oMath xmlns:m="http://schemas.openxmlformats.org/officeDocument/2006/math">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nary>
                      <m:naryPr>
                        <m:chr m:val="∑"/>
                        <m:ctrlPr>
                          <a:rPr lang="el-GR" sz="1400" b="1" i="1" dirty="0" smtClean="0">
                            <a:latin typeface="Cambria Math" panose="02040503050406030204" pitchFamily="18" charset="0"/>
                            <a:ea typeface="Cambria Math"/>
                            <a:cs typeface="Arial" panose="020B0604020202020204" pitchFamily="34" charset="0"/>
                          </a:rPr>
                        </m:ctrlPr>
                      </m:naryPr>
                      <m:sub>
                        <m:r>
                          <m:rPr>
                            <m:brk m:alnAt="23"/>
                          </m:rPr>
                          <a:rPr lang="pt-PT" sz="1400" b="1" i="1" dirty="0" smtClean="0">
                            <a:latin typeface="Cambria Math"/>
                            <a:ea typeface="Cambria Math"/>
                            <a:cs typeface="Arial" panose="020B0604020202020204" pitchFamily="34" charset="0"/>
                          </a:rPr>
                          <m:t>𝟏</m:t>
                        </m:r>
                      </m:sub>
                      <m:sup>
                        <m:r>
                          <a:rPr lang="pt-PT" sz="1400" b="1" i="1" dirty="0" smtClean="0">
                            <a:latin typeface="Cambria Math"/>
                            <a:ea typeface="Cambria Math"/>
                            <a:cs typeface="Arial" panose="020B0604020202020204" pitchFamily="34" charset="0"/>
                          </a:rPr>
                          <m:t>𝒎</m:t>
                        </m:r>
                      </m:sup>
                      <m:e>
                        <m:r>
                          <a:rPr lang="pt-PT" sz="1400" i="1">
                            <a:latin typeface="Cambria Math"/>
                            <a:cs typeface="Arial" panose="020B0604020202020204" pitchFamily="34" charset="0"/>
                          </a:rPr>
                          <m:t>𝑙𝑛</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i="1">
                            <a:latin typeface="Cambria Math"/>
                            <a:cs typeface="Arial" panose="020B0604020202020204" pitchFamily="34" charset="0"/>
                          </a:rPr>
                          <m:t>𝑙𝑛</m:t>
                        </m:r>
                        <m:nary>
                          <m:naryPr>
                            <m:chr m:val="∏"/>
                            <m:ctrlPr>
                              <a:rPr lang="pt-PT" sz="1400" i="1" smtClean="0">
                                <a:latin typeface="Cambria Math" panose="02040503050406030204" pitchFamily="18" charset="0"/>
                                <a:cs typeface="Arial" panose="020B0604020202020204" pitchFamily="34" charset="0"/>
                              </a:rPr>
                            </m:ctrlPr>
                          </m:naryPr>
                          <m:sub>
                            <m:r>
                              <m:rPr>
                                <m:brk m:alnAt="23"/>
                              </m:rPr>
                              <a:rPr lang="pt-PT" sz="1400" b="0" i="1" smtClean="0">
                                <a:latin typeface="Cambria Math"/>
                                <a:cs typeface="Arial" panose="020B0604020202020204" pitchFamily="34" charset="0"/>
                              </a:rPr>
                              <m:t>1</m:t>
                            </m:r>
                          </m:sub>
                          <m:sup>
                            <m:r>
                              <a:rPr lang="pt-PT" sz="1400" b="0" i="1" smtClean="0">
                                <a:latin typeface="Cambria Math"/>
                                <a:cs typeface="Arial" panose="020B0604020202020204" pitchFamily="34" charset="0"/>
                              </a:rPr>
                              <m:t>𝑚</m:t>
                            </m:r>
                          </m:sup>
                          <m:e>
                            <m:r>
                              <a:rPr lang="pt-PT" sz="1400" b="0" i="1" smtClean="0">
                                <a:latin typeface="Cambria Math"/>
                                <a:cs typeface="Arial" panose="020B0604020202020204" pitchFamily="34" charset="0"/>
                              </a:rPr>
                              <m:t>(</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e>
                        </m:nary>
                      </m:e>
                    </m:nary>
                  </m:oMath>
                </a14:m>
                <a:r>
                  <a:rPr lang="pt-PT" sz="1400" dirty="0" smtClean="0">
                    <a:latin typeface="Arial" panose="020B0604020202020204" pitchFamily="34" charset="0"/>
                    <a:cs typeface="Arial" panose="020B0604020202020204" pitchFamily="34" charset="0"/>
                  </a:rPr>
                  <a:t>.</a:t>
                </a:r>
              </a:p>
              <a:p>
                <a:pPr marL="176213" algn="just"/>
                <a:endParaRPr lang="pt-PT" sz="14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a:latin typeface="Arial" panose="020B0604020202020204" pitchFamily="34" charset="0"/>
                    <a:cs typeface="Arial" panose="020B0604020202020204" pitchFamily="34" charset="0"/>
                  </a:rPr>
                  <a:t>Como </a:t>
                </a:r>
                <a:r>
                  <a:rPr lang="pt-PT" sz="1400" b="1" i="1" dirty="0">
                    <a:latin typeface="Arial" panose="020B0604020202020204" pitchFamily="34" charset="0"/>
                    <a:cs typeface="Arial" panose="020B0604020202020204" pitchFamily="34" charset="0"/>
                  </a:rPr>
                  <a:t> </a:t>
                </a:r>
                <a14:m>
                  <m:oMath xmlns:m="http://schemas.openxmlformats.org/officeDocument/2006/math">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e>
                    </m:d>
                  </m:oMath>
                </a14:m>
                <a:r>
                  <a:rPr lang="pt-PT" sz="14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 também um número aleatório (</a:t>
                </a:r>
                <a:r>
                  <a:rPr lang="pt-PT" sz="1200" dirty="0" smtClean="0">
                    <a:latin typeface="Arial" panose="020B0604020202020204" pitchFamily="34" charset="0"/>
                    <a:cs typeface="Arial" panose="020B0604020202020204" pitchFamily="34" charset="0"/>
                  </a:rPr>
                  <a:t>0, 1</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podemos substituí-lo por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𝒊</m:t>
                        </m:r>
                      </m:sub>
                    </m:sSub>
                  </m:oMath>
                </a14:m>
                <a:r>
                  <a:rPr lang="pt-PT" sz="1200" dirty="0" smtClean="0">
                    <a:latin typeface="Arial" panose="020B0604020202020204" pitchFamily="34" charset="0"/>
                    <a:cs typeface="Arial" panose="020B0604020202020204" pitchFamily="34" charset="0"/>
                  </a:rPr>
                  <a:t>, vindo</a:t>
                </a:r>
              </a:p>
              <a:p>
                <a:pPr marL="176213" algn="just"/>
                <a:endParaRPr lang="pt-PT" sz="1200" dirty="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1" i="1">
                          <a:latin typeface="Cambria Math"/>
                          <a:cs typeface="Arial" panose="020B0604020202020204" pitchFamily="34" charset="0"/>
                        </a:rPr>
                        <m:t>𝒍𝒏</m:t>
                      </m:r>
                      <m:nary>
                        <m:naryPr>
                          <m:chr m:val="∏"/>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a:cs typeface="Arial" panose="020B0604020202020204" pitchFamily="34" charset="0"/>
                            </a:rPr>
                            <m:t>𝟏</m:t>
                          </m:r>
                        </m:sub>
                        <m:sup>
                          <m:r>
                            <a:rPr lang="pt-PT" sz="1400" b="1" i="1">
                              <a:latin typeface="Cambria Math"/>
                              <a:cs typeface="Arial" panose="020B0604020202020204" pitchFamily="34" charset="0"/>
                            </a:rPr>
                            <m:t>𝒎</m:t>
                          </m:r>
                        </m:sup>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e>
                      </m:nary>
                    </m:oMath>
                  </m:oMathPara>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Num processo </a:t>
                </a:r>
                <a:r>
                  <a:rPr lang="pt-PT" sz="1200" dirty="0">
                    <a:latin typeface="Arial" panose="020B0604020202020204" pitchFamily="34" charset="0"/>
                    <a:cs typeface="Arial" panose="020B0604020202020204" pitchFamily="34" charset="0"/>
                  </a:rPr>
                  <a:t>de </a:t>
                </a:r>
                <a:r>
                  <a:rPr lang="pt-PT" sz="1200" dirty="0" smtClean="0">
                    <a:latin typeface="Arial" panose="020B0604020202020204" pitchFamily="34" charset="0"/>
                    <a:cs typeface="Arial" panose="020B0604020202020204" pitchFamily="34" charset="0"/>
                  </a:rPr>
                  <a:t>chegadas em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a v. a. </a:t>
                </a:r>
                <a14:m>
                  <m:oMath xmlns:m="http://schemas.openxmlformats.org/officeDocument/2006/math">
                    <m:r>
                      <a:rPr lang="pt-PT" sz="1200" b="0" i="1">
                        <a:latin typeface="Cambria Math"/>
                        <a:cs typeface="Arial" panose="020B0604020202020204" pitchFamily="34" charset="0"/>
                      </a:rPr>
                      <m:t>𝑋</m:t>
                    </m:r>
                  </m:oMath>
                </a14:m>
                <a:r>
                  <a:rPr lang="pt-PT" sz="1200" dirty="0" smtClean="0">
                    <a:latin typeface="Arial" panose="020B0604020202020204" pitchFamily="34" charset="0"/>
                    <a:cs typeface="Arial" panose="020B0604020202020204" pitchFamily="34" charset="0"/>
                  </a:rPr>
                  <a:t> indica o tempo decorrido até à chegada do </a:t>
                </a:r>
                <a14:m>
                  <m:oMath xmlns:m="http://schemas.openxmlformats.org/officeDocument/2006/math">
                    <m:r>
                      <a:rPr lang="pt-PT" sz="1200" b="0" i="1" smtClean="0">
                        <a:latin typeface="Cambria Math"/>
                        <a:cs typeface="Arial" panose="020B0604020202020204" pitchFamily="34" charset="0"/>
                      </a:rPr>
                      <m:t>𝑖</m:t>
                    </m:r>
                    <m:r>
                      <a:rPr lang="pt-PT" sz="1200" b="0" i="1" smtClean="0">
                        <a:latin typeface="Cambria Math"/>
                        <a:cs typeface="Arial" panose="020B0604020202020204" pitchFamily="34" charset="0"/>
                      </a:rPr>
                      <m:t>−é</m:t>
                    </m:r>
                    <m:r>
                      <a:rPr lang="pt-PT" sz="1200" b="0" i="1" smtClean="0">
                        <a:latin typeface="Cambria Math"/>
                        <a:cs typeface="Arial" panose="020B0604020202020204" pitchFamily="34" charset="0"/>
                      </a:rPr>
                      <m:t>𝑠𝑖𝑚𝑜</m:t>
                    </m:r>
                  </m:oMath>
                </a14:m>
                <a:r>
                  <a:rPr lang="pt-PT" sz="1200" dirty="0" smtClean="0">
                    <a:latin typeface="Arial" panose="020B0604020202020204" pitchFamily="34" charset="0"/>
                    <a:cs typeface="Arial" panose="020B0604020202020204" pitchFamily="34" charset="0"/>
                  </a:rPr>
                  <a:t> elemento. Como se sabe da teoria das probabilidades, a distribuição de </a:t>
                </a:r>
                <a:r>
                  <a:rPr lang="pt-PT" sz="1200" i="1" dirty="0" err="1" smtClean="0">
                    <a:latin typeface="Arial" panose="020B0604020202020204" pitchFamily="34" charset="0"/>
                    <a:cs typeface="Arial" panose="020B0604020202020204" pitchFamily="34" charset="0"/>
                  </a:rPr>
                  <a:t>Erlang</a:t>
                </a:r>
                <a:r>
                  <a:rPr lang="pt-PT" sz="1200" dirty="0" smtClean="0">
                    <a:latin typeface="Arial" panose="020B0604020202020204" pitchFamily="34" charset="0"/>
                    <a:cs typeface="Arial" panose="020B0604020202020204" pitchFamily="34" charset="0"/>
                  </a:rPr>
                  <a:t> é um caso particular da distribuição Gama, uma </a:t>
                </a:r>
                <a14:m>
                  <m:oMath xmlns:m="http://schemas.openxmlformats.org/officeDocument/2006/math">
                    <m:r>
                      <a:rPr lang="pt-PT" sz="1200" b="1" i="1" smtClean="0">
                        <a:latin typeface="Cambria Math"/>
                        <a:cs typeface="Arial" panose="020B0604020202020204" pitchFamily="34" charset="0"/>
                      </a:rPr>
                      <m:t>𝑮</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 </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443285"/>
              </a:xfrm>
              <a:prstGeom prst="rect">
                <a:avLst/>
              </a:prstGeom>
              <a:blipFill rotWithShape="1">
                <a:blip r:embed="rId2"/>
                <a:stretch>
                  <a:fillRect t="-11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22</a:t>
            </a:fld>
            <a:endParaRPr lang="en-GB" altLang="pt-PT" dirty="0"/>
          </a:p>
        </p:txBody>
      </p:sp>
    </p:spTree>
    <p:extLst>
      <p:ext uri="{BB962C8B-B14F-4D97-AF65-F5344CB8AC3E}">
        <p14:creationId xmlns:p14="http://schemas.microsoft.com/office/powerpoint/2010/main" val="3118995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23528" y="660139"/>
                <a:ext cx="8640960" cy="5707012"/>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Normal (Método de Box-Muller)</a:t>
                </a:r>
              </a:p>
              <a:p>
                <a:pPr marL="176213" algn="just"/>
                <a:endParaRPr lang="pt-PT" sz="1200" b="1" i="1" dirty="0">
                  <a:latin typeface="Arial" panose="020B0604020202020204" pitchFamily="34" charset="0"/>
                  <a:cs typeface="Arial" panose="020B0604020202020204" pitchFamily="34" charset="0"/>
                </a:endParaRPr>
              </a:p>
              <a:p>
                <a:r>
                  <a:rPr lang="pt-PT" sz="1200" dirty="0"/>
                  <a:t>Sejam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1</m:t>
                        </m:r>
                      </m:sub>
                    </m:sSub>
                  </m:oMath>
                </a14:m>
                <a:r>
                  <a:rPr lang="pt-PT" sz="1200" dirty="0"/>
                  <a:t> 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2</m:t>
                        </m:r>
                      </m:sub>
                    </m:sSub>
                  </m:oMath>
                </a14:m>
                <a:r>
                  <a:rPr lang="pt-PT" sz="1200" dirty="0"/>
                  <a:t> duas v. a. normais e independentes com média μ e desvio padrão σ. A função de densidade  conjunta é </a:t>
                </a:r>
                <a:endParaRPr lang="pt-PT" sz="1200" dirty="0" smtClean="0"/>
              </a:p>
              <a:p>
                <a:r>
                  <a:rPr lang="pt-PT" sz="1200" dirty="0" smtClean="0"/>
                  <a:t>      </a:t>
                </a:r>
                <a:endParaRPr lang="pt-PT" sz="1200" dirty="0"/>
              </a:p>
              <a:p>
                <a:pPr algn="ctr"/>
                <a:r>
                  <a:rPr lang="pt-PT" sz="1400" b="1" dirty="0"/>
                  <a:t>      </a:t>
                </a:r>
                <a14:m>
                  <m:oMath xmlns:m="http://schemas.openxmlformats.org/officeDocument/2006/math">
                    <m:r>
                      <a:rPr lang="pt-PT" sz="1400" b="1" i="1">
                        <a:latin typeface="Cambria Math"/>
                      </a:rPr>
                      <m:t>𝒇</m:t>
                    </m:r>
                    <m:d>
                      <m:dPr>
                        <m:ctrlPr>
                          <a:rPr lang="pt-PT" sz="1400" b="1" i="1">
                            <a:latin typeface="Cambria Math" panose="02040503050406030204" pitchFamily="18" charset="0"/>
                          </a:rPr>
                        </m:ctrlPr>
                      </m:dPr>
                      <m:e>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e>
                    </m:d>
                    <m:r>
                      <a:rPr lang="pt-PT" sz="1400" b="0" i="1" smtClean="0">
                        <a:latin typeface="Cambria Math"/>
                      </a:rPr>
                      <m:t>=</m:t>
                    </m:r>
                    <m:f>
                      <m:fPr>
                        <m:ctrlPr>
                          <a:rPr lang="pt-PT" sz="1400" i="1">
                            <a:latin typeface="Cambria Math" panose="02040503050406030204" pitchFamily="18" charset="0"/>
                          </a:rPr>
                        </m:ctrlPr>
                      </m:fPr>
                      <m:num>
                        <m:r>
                          <a:rPr lang="pt-PT" sz="1400" b="1" i="1">
                            <a:latin typeface="Cambria Math"/>
                          </a:rPr>
                          <m:t>𝟏</m:t>
                        </m:r>
                      </m:num>
                      <m:den>
                        <m:sSup>
                          <m:sSupPr>
                            <m:ctrlPr>
                              <a:rPr lang="pt-PT" sz="1400" b="1" i="1">
                                <a:latin typeface="Cambria Math" panose="02040503050406030204" pitchFamily="18" charset="0"/>
                              </a:rPr>
                            </m:ctrlPr>
                          </m:sSupPr>
                          <m:e>
                            <m:r>
                              <a:rPr lang="pt-PT" sz="1400" b="1" i="1">
                                <a:latin typeface="Cambria Math"/>
                              </a:rPr>
                              <m:t>𝟐</m:t>
                            </m:r>
                            <m:r>
                              <a:rPr lang="pt-PT" sz="1400" b="1" i="1">
                                <a:latin typeface="Cambria Math"/>
                              </a:rPr>
                              <m:t>𝝅𝝈</m:t>
                            </m:r>
                          </m:e>
                          <m:sup>
                            <m:r>
                              <a:rPr lang="pt-PT" sz="1400" b="1" i="1">
                                <a:latin typeface="Cambria Math"/>
                              </a:rPr>
                              <m:t>𝟐</m:t>
                            </m:r>
                          </m:sup>
                        </m:sSup>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𝟐</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up>
                    </m:sSup>
                  </m:oMath>
                </a14:m>
                <a:endParaRPr lang="pt-PT" sz="1400" b="1" dirty="0"/>
              </a:p>
              <a:p>
                <a:endParaRPr lang="pt-PT" sz="1200" dirty="0" smtClean="0"/>
              </a:p>
              <a:p>
                <a:r>
                  <a:rPr lang="pt-PT" sz="1200" dirty="0" smtClean="0"/>
                  <a:t>Fazendo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b="1" dirty="0"/>
                  <a:t>  </a:t>
                </a:r>
                <a:r>
                  <a:rPr lang="pt-PT" sz="1200" dirty="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𝑼</m:t>
                        </m:r>
                      </m:e>
                      <m:sub>
                        <m:r>
                          <a:rPr lang="pt-PT" sz="1200" b="1" i="1">
                            <a:latin typeface="Cambria Math"/>
                          </a:rPr>
                          <m:t>𝟐</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dirty="0"/>
                  <a:t>, vem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oMath>
                </a14:m>
                <a:r>
                  <a:rPr lang="pt-PT" sz="1200" dirty="0"/>
                  <a:t> 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𝟐</m:t>
                        </m:r>
                      </m:sub>
                    </m:sSub>
                  </m:oMath>
                </a14:m>
                <a:r>
                  <a:rPr lang="pt-PT" sz="1200" dirty="0"/>
                  <a:t> e   </a:t>
                </a:r>
                <a:r>
                  <a:rPr lang="pt-PT" sz="1200" b="1" i="1" dirty="0"/>
                  <a:t>J</a:t>
                </a:r>
                <a:r>
                  <a:rPr lang="pt-PT" sz="1200" b="1" dirty="0"/>
                  <a:t>=</a:t>
                </a:r>
                <a14:m>
                  <m:oMath xmlns:m="http://schemas.openxmlformats.org/officeDocument/2006/math">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𝝈</m:t>
                              </m:r>
                            </m:e>
                            <m:e>
                              <m:r>
                                <a:rPr lang="pt-PT" sz="1200" b="1" i="1">
                                  <a:latin typeface="Cambria Math"/>
                                </a:rPr>
                                <m:t>𝟎</m:t>
                              </m:r>
                            </m:e>
                          </m:mr>
                          <m:mr>
                            <m:e>
                              <m:r>
                                <a:rPr lang="pt-PT" sz="1200" b="1" i="1">
                                  <a:latin typeface="Cambria Math"/>
                                </a:rPr>
                                <m:t>𝟎</m:t>
                              </m:r>
                            </m:e>
                            <m:e>
                              <m:r>
                                <a:rPr lang="pt-PT" sz="1200" b="1" i="1">
                                  <a:latin typeface="Cambria Math"/>
                                </a:rPr>
                                <m:t>𝝈</m:t>
                              </m:r>
                            </m:e>
                          </m:mr>
                        </m:m>
                      </m:e>
                    </m:d>
                  </m:oMath>
                </a14:m>
                <a:r>
                  <a:rPr lang="pt-PT" sz="1200" b="1" dirty="0"/>
                  <a:t>=</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𝝈</m:t>
                        </m:r>
                      </m:e>
                      <m:sup>
                        <m:r>
                          <a:rPr lang="pt-PT" sz="1200" b="1" i="1">
                            <a:latin typeface="Cambria Math"/>
                          </a:rPr>
                          <m:t>𝟐</m:t>
                        </m:r>
                      </m:sup>
                    </m:sSup>
                  </m:oMath>
                </a14:m>
                <a:r>
                  <a:rPr lang="pt-PT" sz="1200" b="1" dirty="0"/>
                  <a:t>.</a:t>
                </a:r>
                <a:endParaRPr lang="pt-PT" sz="1200" b="1" dirty="0" smtClean="0"/>
              </a:p>
              <a:p>
                <a:endParaRPr lang="pt-PT" sz="1200" dirty="0"/>
              </a:p>
              <a:p>
                <a:r>
                  <a:rPr lang="pt-PT" sz="1200" dirty="0" smtClean="0"/>
                  <a:t> </a:t>
                </a:r>
                <a:r>
                  <a:rPr lang="pt-PT" sz="1200" dirty="0"/>
                  <a:t>A função de densidade de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𝑈</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 </m:t>
                        </m:r>
                        <m:r>
                          <a:rPr lang="pt-PT" sz="1200" i="1">
                            <a:latin typeface="Cambria Math"/>
                          </a:rPr>
                          <m:t>𝑒</m:t>
                        </m:r>
                        <m:r>
                          <a:rPr lang="pt-PT" sz="1200" i="1">
                            <a:latin typeface="Cambria Math"/>
                          </a:rPr>
                          <m:t> </m:t>
                        </m:r>
                        <m:r>
                          <a:rPr lang="pt-PT" sz="1200" i="1">
                            <a:latin typeface="Cambria Math"/>
                          </a:rPr>
                          <m:t>𝑈</m:t>
                        </m:r>
                      </m:e>
                      <m:sub>
                        <m:r>
                          <a:rPr lang="pt-PT" sz="1200" i="1">
                            <a:latin typeface="Cambria Math"/>
                          </a:rPr>
                          <m:t>2</m:t>
                        </m:r>
                      </m:sub>
                    </m:sSub>
                  </m:oMath>
                </a14:m>
                <a:r>
                  <a:rPr lang="pt-PT" sz="1200" dirty="0"/>
                  <a:t> é </a:t>
                </a:r>
                <a14:m>
                  <m:oMath xmlns:m="http://schemas.openxmlformats.org/officeDocument/2006/math">
                    <m:r>
                      <a:rPr lang="pt-PT" sz="1200" i="1">
                        <a:latin typeface="Cambria Math"/>
                      </a:rPr>
                      <m:t>𝜙</m:t>
                    </m:r>
                    <m:r>
                      <a:rPr lang="pt-PT" sz="1200" i="1">
                        <a:latin typeface="Cambria Math"/>
                      </a:rPr>
                      <m:t>(</m:t>
                    </m:r>
                    <m:sSub>
                      <m:sSubPr>
                        <m:ctrlPr>
                          <a:rPr lang="pt-PT" sz="1200" i="1">
                            <a:latin typeface="Cambria Math" panose="02040503050406030204" pitchFamily="18" charset="0"/>
                          </a:rPr>
                        </m:ctrlPr>
                      </m:sSubPr>
                      <m:e>
                        <m:r>
                          <a:rPr lang="pt-PT" sz="1200" i="1">
                            <a:latin typeface="Cambria Math"/>
                          </a:rPr>
                          <m:t>𝑢</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m:t>
                        </m:r>
                        <m:r>
                          <a:rPr lang="pt-PT" sz="1200" i="1">
                            <a:latin typeface="Cambria Math"/>
                          </a:rPr>
                          <m:t>𝑢</m:t>
                        </m:r>
                      </m:e>
                      <m:sub>
                        <m:r>
                          <a:rPr lang="pt-PT" sz="1200" i="1">
                            <a:latin typeface="Cambria Math"/>
                          </a:rPr>
                          <m:t>2</m:t>
                        </m:r>
                      </m:sub>
                    </m:sSub>
                  </m:oMath>
                </a14:m>
                <a:r>
                  <a:rPr lang="pt-PT" sz="1200" dirty="0"/>
                  <a:t>), </a:t>
                </a:r>
                <a:r>
                  <a:rPr lang="pt-PT" sz="1200" dirty="0" smtClean="0"/>
                  <a:t>com</a:t>
                </a:r>
              </a:p>
              <a:p>
                <a:endParaRPr lang="pt-PT" sz="1200" dirty="0"/>
              </a:p>
              <a:p>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oMath>
                </a14:m>
                <a:r>
                  <a:rPr lang="pt-PT" sz="1400" b="1" dirty="0"/>
                  <a:t>)</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r>
                      <a:rPr lang="pt-PT" sz="1400" b="1" i="1">
                        <a:latin typeface="Cambria Math"/>
                      </a:rPr>
                      <m:t>𝒇</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oMath>
                </a14:m>
                <a:r>
                  <a:rPr lang="pt-PT" sz="1400" b="1" dirty="0"/>
                  <a:t>)</a:t>
                </a:r>
                <a14:m>
                  <m:oMath xmlns:m="http://schemas.openxmlformats.org/officeDocument/2006/math">
                    <m:d>
                      <m:dPr>
                        <m:begChr m:val="|"/>
                        <m:endChr m:val="|"/>
                        <m:ctrlPr>
                          <a:rPr lang="pt-PT" sz="1400" b="1" i="1">
                            <a:latin typeface="Cambria Math" panose="02040503050406030204" pitchFamily="18" charset="0"/>
                          </a:rPr>
                        </m:ctrlPr>
                      </m:dPr>
                      <m:e>
                        <m:r>
                          <a:rPr lang="pt-PT" sz="1400" b="1" i="1">
                            <a:latin typeface="Cambria Math"/>
                          </a:rPr>
                          <m:t>𝑱</m:t>
                        </m:r>
                      </m:e>
                    </m:d>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oMath>
                </a14:m>
                <a:r>
                  <a:rPr lang="pt-PT" sz="1400" b="1" dirty="0"/>
                  <a:t>=</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oMath>
                </a14:m>
                <a:r>
                  <a:rPr lang="pt-PT" sz="1200" b="1" dirty="0" smtClean="0">
                    <a:latin typeface="Arial" panose="020B0604020202020204" pitchFamily="34" charset="0"/>
                    <a:cs typeface="Arial" panose="020B0604020202020204" pitchFamily="34" charset="0"/>
                  </a:rPr>
                  <a:t>  </a:t>
                </a:r>
                <a:r>
                  <a:rPr lang="pt-PT" sz="1200" b="0" dirty="0" smtClean="0">
                    <a:latin typeface="Arial" panose="020B0604020202020204" pitchFamily="34" charset="0"/>
                    <a:cs typeface="Arial" panose="020B0604020202020204" pitchFamily="34" charset="0"/>
                  </a:rPr>
                  <a:t>isto é, </a:t>
                </a:r>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r>
                      <m:rPr>
                        <m:nor/>
                      </m:rPr>
                      <a:rPr lang="pt-PT" sz="1400" b="1" dirty="0"/>
                      <m:t>)</m:t>
                    </m:r>
                    <m:r>
                      <a:rPr lang="pt-PT" sz="1400" b="1" i="1">
                        <a:latin typeface="Cambria Math"/>
                      </a:rPr>
                      <m:t> =</m:t>
                    </m:r>
                    <m:r>
                      <m:rPr>
                        <m:nor/>
                      </m:rPr>
                      <a:rPr lang="pt-PT" sz="1400" b="1" dirty="0"/>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oMath>
                </a14:m>
                <a:endParaRPr lang="pt-PT" sz="1400" b="1" dirty="0"/>
              </a:p>
              <a:p>
                <a:endParaRPr lang="pt-PT" sz="1200" b="0" dirty="0" smtClean="0">
                  <a:latin typeface="Arial" panose="020B0604020202020204" pitchFamily="34" charset="0"/>
                  <a:cs typeface="Arial" panose="020B0604020202020204" pitchFamily="34" charset="0"/>
                </a:endParaRPr>
              </a:p>
              <a:p>
                <a:endParaRPr lang="pt-PT" sz="1200" b="0" i="0" dirty="0" smtClean="0">
                  <a:latin typeface="Cambria Math"/>
                </a:endParaRPr>
              </a:p>
              <a:p>
                <a:r>
                  <a:rPr lang="pt-PT" sz="1200" dirty="0" smtClean="0"/>
                  <a:t>Faça-se </a:t>
                </a:r>
                <a:r>
                  <a:rPr lang="pt-PT" sz="1200" dirty="0"/>
                  <a:t>outra mudança de varável, neste caso para coordenadas polares</a:t>
                </a:r>
                <a:r>
                  <a:rPr lang="pt-PT" sz="1200" dirty="0" smtClean="0"/>
                  <a:t>:</a:t>
                </a:r>
              </a:p>
              <a:p>
                <a:endParaRPr lang="pt-PT" sz="1200" dirty="0"/>
              </a:p>
              <a:p>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r>
                      <a:rPr lang="pt-PT" sz="1200" b="1" i="1" smtClean="0">
                        <a:latin typeface="Cambria Math"/>
                      </a:rPr>
                      <m:t>=</m:t>
                    </m:r>
                    <m:r>
                      <a:rPr lang="pt-PT" sz="1200" b="1" i="1" smtClean="0">
                        <a:latin typeface="Cambria Math"/>
                      </a:rPr>
                      <m:t>𝒓𝒄𝒐𝒔</m:t>
                    </m:r>
                    <m:r>
                      <a:rPr lang="pt-PT" sz="1200" b="1" i="1" smtClean="0">
                        <a:latin typeface="Cambria Math"/>
                        <a:ea typeface="Cambria Math"/>
                      </a:rPr>
                      <m:t>𝜽</m:t>
                    </m:r>
                  </m:oMath>
                </a14:m>
                <a:r>
                  <a:rPr lang="pt-PT" sz="1200" b="1" dirty="0"/>
                  <a:t> </a:t>
                </a:r>
                <a:r>
                  <a:rPr lang="pt-PT" sz="1200" b="1" dirty="0" smtClean="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𝒖</m:t>
                        </m:r>
                      </m:e>
                      <m:sub>
                        <m:r>
                          <a:rPr lang="pt-PT" sz="1200" b="1" i="1">
                            <a:latin typeface="Cambria Math"/>
                          </a:rPr>
                          <m:t>𝟐</m:t>
                        </m:r>
                      </m:sub>
                    </m:sSub>
                    <m:r>
                      <a:rPr lang="pt-PT" sz="1200" b="1" i="1" smtClean="0">
                        <a:latin typeface="Cambria Math"/>
                      </a:rPr>
                      <m:t>=</m:t>
                    </m:r>
                    <m:r>
                      <a:rPr lang="pt-PT" sz="1200" b="1" i="1" smtClean="0">
                        <a:latin typeface="Cambria Math"/>
                      </a:rPr>
                      <m:t>𝒓𝒔𝒆𝒏</m:t>
                    </m:r>
                    <m:r>
                      <a:rPr lang="pt-PT" sz="1200" b="1" i="1" smtClean="0">
                        <a:latin typeface="Cambria Math"/>
                        <a:ea typeface="Cambria Math"/>
                      </a:rPr>
                      <m:t>𝜽</m:t>
                    </m:r>
                  </m:oMath>
                </a14:m>
                <a:r>
                  <a:rPr lang="pt-PT" sz="1200" dirty="0"/>
                  <a:t>, vindo</a:t>
                </a:r>
                <a:r>
                  <a:rPr lang="pt-PT" sz="1200" dirty="0" smtClean="0"/>
                  <a:t> </a:t>
                </a:r>
                <a14:m>
                  <m:oMath xmlns:m="http://schemas.openxmlformats.org/officeDocument/2006/math">
                    <m:r>
                      <a:rPr lang="pt-PT" sz="1200" b="0" i="0" smtClean="0">
                        <a:latin typeface="Cambria Math"/>
                      </a:rPr>
                      <m:t> </m:t>
                    </m:r>
                    <m:r>
                      <a:rPr lang="pt-PT" sz="1200" b="1" i="1" smtClean="0">
                        <a:latin typeface="Cambria Math"/>
                      </a:rPr>
                      <m:t>𝑱</m:t>
                    </m:r>
                    <m:r>
                      <a:rPr lang="pt-PT" sz="1200" b="1" i="1" smtClean="0">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𝒄𝒐𝒔</m:t>
                              </m:r>
                              <m:r>
                                <a:rPr lang="pt-PT" sz="1200" b="1" i="1" smtClean="0">
                                  <a:latin typeface="Cambria Math"/>
                                  <a:ea typeface="Cambria Math"/>
                                </a:rPr>
                                <m:t>𝜽</m:t>
                              </m:r>
                            </m:e>
                            <m:e>
                              <m:r>
                                <a:rPr lang="pt-PT" sz="1200" b="1" i="1">
                                  <a:latin typeface="Cambria Math"/>
                                </a:rPr>
                                <m:t>−</m:t>
                              </m:r>
                              <m:r>
                                <a:rPr lang="pt-PT" sz="1200" b="1" i="1">
                                  <a:latin typeface="Cambria Math"/>
                                </a:rPr>
                                <m:t>𝒓</m:t>
                              </m:r>
                              <m:r>
                                <a:rPr lang="pt-PT" sz="1200" b="1" i="1">
                                  <a:latin typeface="Cambria Math"/>
                                </a:rPr>
                                <m:t> </m:t>
                              </m:r>
                              <m:r>
                                <a:rPr lang="pt-PT" sz="1200" b="1" i="1">
                                  <a:latin typeface="Cambria Math"/>
                                </a:rPr>
                                <m:t>𝒔𝒆𝒏</m:t>
                              </m:r>
                              <m:r>
                                <a:rPr lang="pt-PT" sz="1200" b="1" i="1" smtClean="0">
                                  <a:latin typeface="Cambria Math"/>
                                  <a:ea typeface="Cambria Math"/>
                                </a:rPr>
                                <m:t>𝜽</m:t>
                              </m:r>
                            </m:e>
                          </m:mr>
                          <m:mr>
                            <m:e>
                              <m:r>
                                <a:rPr lang="pt-PT" sz="1200" b="1" i="1">
                                  <a:latin typeface="Cambria Math"/>
                                </a:rPr>
                                <m:t>𝒔𝒆𝒏</m:t>
                              </m:r>
                              <m:r>
                                <a:rPr lang="pt-PT" sz="1200" b="1" i="1" smtClean="0">
                                  <a:latin typeface="Cambria Math"/>
                                  <a:ea typeface="Cambria Math"/>
                                </a:rPr>
                                <m:t>𝜽</m:t>
                              </m:r>
                            </m:e>
                            <m:e>
                              <m:r>
                                <a:rPr lang="pt-PT" sz="1200" b="1" i="1">
                                  <a:latin typeface="Cambria Math"/>
                                </a:rPr>
                                <m:t>𝒓</m:t>
                              </m:r>
                              <m:r>
                                <a:rPr lang="pt-PT" sz="1200" b="1" i="1">
                                  <a:latin typeface="Cambria Math"/>
                                </a:rPr>
                                <m:t> </m:t>
                              </m:r>
                              <m:r>
                                <a:rPr lang="pt-PT" sz="1200" b="1" i="1">
                                  <a:latin typeface="Cambria Math"/>
                                </a:rPr>
                                <m:t>𝒄𝒐𝒔</m:t>
                              </m:r>
                              <m:r>
                                <a:rPr lang="pt-PT" sz="1200" b="1" i="1" smtClean="0">
                                  <a:latin typeface="Cambria Math"/>
                                  <a:ea typeface="Cambria Math"/>
                                </a:rPr>
                                <m:t>𝜽</m:t>
                              </m:r>
                            </m:e>
                          </m:mr>
                        </m:m>
                      </m:e>
                    </m:d>
                  </m:oMath>
                </a14:m>
                <a:r>
                  <a:rPr lang="pt-PT" sz="1200" b="1" dirty="0"/>
                  <a:t>= </a:t>
                </a:r>
                <a14:m>
                  <m:oMath xmlns:m="http://schemas.openxmlformats.org/officeDocument/2006/math">
                    <m:r>
                      <a:rPr lang="pt-PT" sz="1200" b="1" i="1">
                        <a:latin typeface="Cambria Math"/>
                      </a:rPr>
                      <m:t>𝒓</m:t>
                    </m:r>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smtClean="0">
                        <a:latin typeface="Cambria Math"/>
                        <a:ea typeface="Cambria Math"/>
                      </a:rPr>
                      <m:t>𝜽</m:t>
                    </m:r>
                    <m:r>
                      <a:rPr lang="pt-PT" sz="1200" b="1" i="1">
                        <a:latin typeface="Cambria Math"/>
                      </a:rPr>
                      <m:t>+ </m:t>
                    </m:r>
                    <m:sSup>
                      <m:sSupPr>
                        <m:ctrlPr>
                          <a:rPr lang="pt-PT" sz="1200" b="1" i="1">
                            <a:latin typeface="Cambria Math" panose="02040503050406030204" pitchFamily="18" charset="0"/>
                          </a:rPr>
                        </m:ctrlPr>
                      </m:sSupPr>
                      <m:e>
                        <m:r>
                          <a:rPr lang="pt-PT" sz="1200" b="1" i="1">
                            <a:latin typeface="Cambria Math"/>
                          </a:rPr>
                          <m:t>𝒓𝒔𝒆𝒏</m:t>
                        </m:r>
                      </m:e>
                      <m:sup>
                        <m:r>
                          <a:rPr lang="pt-PT" sz="1200" b="1" i="1">
                            <a:latin typeface="Cambria Math"/>
                          </a:rPr>
                          <m:t>𝟐</m:t>
                        </m:r>
                      </m:sup>
                    </m:sSup>
                    <m:r>
                      <a:rPr lang="pt-PT" sz="1200" b="1" i="1" smtClean="0">
                        <a:latin typeface="Cambria Math"/>
                        <a:ea typeface="Cambria Math"/>
                      </a:rPr>
                      <m:t>𝜽</m:t>
                    </m:r>
                    <m:r>
                      <a:rPr lang="pt-PT" sz="1200" b="1" i="1" smtClean="0">
                        <a:latin typeface="Cambria Math"/>
                        <a:ea typeface="Cambria Math"/>
                      </a:rPr>
                      <m:t>=</m:t>
                    </m:r>
                    <m:r>
                      <a:rPr lang="pt-PT" sz="1200" b="1" i="1" smtClean="0">
                        <a:latin typeface="Cambria Math"/>
                        <a:ea typeface="Cambria Math"/>
                      </a:rPr>
                      <m:t>𝒓</m:t>
                    </m:r>
                  </m:oMath>
                </a14:m>
                <a:endParaRPr lang="pt-PT" sz="1200" b="1" i="1" dirty="0" smtClean="0"/>
              </a:p>
              <a:p>
                <a:endParaRPr lang="pt-PT" sz="1200" dirty="0"/>
              </a:p>
              <a:p>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𝒅𝒓𝒅</m:t>
                    </m:r>
                    <m:r>
                      <a:rPr lang="pt-PT" sz="1200" b="1" i="1" smtClean="0">
                        <a:latin typeface="Cambria Math"/>
                        <a:ea typeface="Cambria Math"/>
                      </a:rPr>
                      <m:t>𝜽</m:t>
                    </m:r>
                    <m:r>
                      <a:rPr lang="pt-PT" sz="1200" b="1" i="1" smtClean="0">
                        <a:latin typeface="Cambria Math"/>
                        <a:ea typeface="Cambria Math"/>
                      </a:rPr>
                      <m:t>=</m:t>
                    </m:r>
                    <m:r>
                      <a:rPr lang="pt-PT" sz="1200" b="1" i="1">
                        <a:latin typeface="Cambria Math"/>
                      </a:rPr>
                      <m:t>𝝓</m:t>
                    </m:r>
                    <m:d>
                      <m:dPr>
                        <m:ctrlPr>
                          <a:rPr lang="pt-PT" sz="1200" b="1" i="1">
                            <a:latin typeface="Cambria Math" panose="02040503050406030204" pitchFamily="18" charset="0"/>
                          </a:rPr>
                        </m:ctrlPr>
                      </m:dPr>
                      <m:e>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sSub>
                          <m:sSubPr>
                            <m:ctrlPr>
                              <a:rPr lang="pt-PT" sz="1200" b="1" i="1">
                                <a:latin typeface="Cambria Math" panose="02040503050406030204" pitchFamily="18" charset="0"/>
                              </a:rPr>
                            </m:ctrlPr>
                          </m:sSubPr>
                          <m:e>
                            <m:r>
                              <a:rPr lang="pt-PT" sz="1200" b="1" i="1">
                                <a:latin typeface="Cambria Math"/>
                              </a:rPr>
                              <m:t>,</m:t>
                            </m:r>
                            <m:r>
                              <a:rPr lang="pt-PT" sz="1200" b="1" i="1">
                                <a:latin typeface="Cambria Math"/>
                              </a:rPr>
                              <m:t>𝒖</m:t>
                            </m:r>
                          </m:e>
                          <m:sub>
                            <m:r>
                              <a:rPr lang="pt-PT" sz="1200" b="1" i="1">
                                <a:latin typeface="Cambria Math"/>
                              </a:rPr>
                              <m:t>𝟐</m:t>
                            </m:r>
                          </m:sub>
                        </m:sSub>
                      </m:e>
                    </m:d>
                    <m:d>
                      <m:dPr>
                        <m:begChr m:val="|"/>
                        <m:endChr m:val="|"/>
                        <m:ctrlPr>
                          <a:rPr lang="pt-PT" sz="1200" b="1" i="1">
                            <a:latin typeface="Cambria Math" panose="02040503050406030204" pitchFamily="18" charset="0"/>
                          </a:rPr>
                        </m:ctrlPr>
                      </m:dPr>
                      <m:e>
                        <m:r>
                          <a:rPr lang="pt-PT" sz="1200" b="1" i="1">
                            <a:latin typeface="Cambria Math"/>
                          </a:rPr>
                          <m:t>𝑱</m:t>
                        </m:r>
                      </m:e>
                    </m:d>
                    <m:r>
                      <a:rPr lang="pt-PT" sz="1200" b="1" i="1" smtClean="0">
                        <a:latin typeface="Cambria Math"/>
                      </a:rPr>
                      <m:t>𝒅𝒓𝒅</m:t>
                    </m:r>
                    <m:r>
                      <a:rPr lang="pt-PT" sz="1200" b="1" i="1" smtClean="0">
                        <a:latin typeface="Cambria Math"/>
                        <a:ea typeface="Cambria Math"/>
                      </a:rPr>
                      <m:t>𝜽</m:t>
                    </m:r>
                  </m:oMath>
                </a14:m>
                <a:r>
                  <a:rPr lang="pt-PT" sz="1200" b="1" i="1" dirty="0"/>
                  <a:t> =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a:latin typeface="Cambria Math"/>
                          </a:rPr>
                          <m:t>𝜣</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𝒔𝒆𝒏</m:t>
                            </m:r>
                          </m:e>
                          <m:sup>
                            <m:r>
                              <a:rPr lang="pt-PT" sz="1200" b="1" i="1">
                                <a:latin typeface="Cambria Math"/>
                              </a:rPr>
                              <m:t>𝟐</m:t>
                            </m:r>
                          </m:sup>
                        </m:sSup>
                        <m:r>
                          <a:rPr lang="pt-PT" sz="1200" b="1" i="1">
                            <a:latin typeface="Cambria Math"/>
                          </a:rPr>
                          <m:t>𝜣</m:t>
                        </m:r>
                        <m:r>
                          <a:rPr lang="pt-PT" sz="1200" b="1" i="1">
                            <a:latin typeface="Cambria Math"/>
                          </a:rPr>
                          <m:t>)</m:t>
                        </m:r>
                      </m:sup>
                    </m:sSup>
                    <m:r>
                      <a:rPr lang="pt-PT" sz="1200" b="1" i="1" smtClean="0">
                        <a:latin typeface="Cambria Math"/>
                      </a:rPr>
                      <m:t>𝒓𝒅𝒓𝒅</m:t>
                    </m:r>
                    <m:r>
                      <a:rPr lang="pt-PT" sz="1200" b="1" i="1" smtClean="0">
                        <a:latin typeface="Cambria Math"/>
                        <a:ea typeface="Cambria Math"/>
                      </a:rPr>
                      <m:t>𝜽</m:t>
                    </m:r>
                  </m:oMath>
                </a14:m>
                <a:r>
                  <a:rPr lang="pt-PT" sz="1200" b="1" i="1" dirty="0"/>
                  <a:t>, </a:t>
                </a:r>
                <a:endParaRPr lang="pt-PT" sz="1200" b="1" i="1" dirty="0" smtClean="0"/>
              </a:p>
              <a:p>
                <a:endParaRPr lang="pt-PT" sz="1200" i="1" dirty="0"/>
              </a:p>
              <a:p>
                <a:r>
                  <a:rPr lang="pt-PT" sz="1200" dirty="0" smtClean="0"/>
                  <a:t>sendo </a:t>
                </a:r>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m:t>
                    </m:r>
                    <m:f>
                      <m:fPr>
                        <m:ctrlPr>
                          <a:rPr lang="pt-PT" sz="1200" b="1" i="1">
                            <a:latin typeface="Cambria Math" panose="02040503050406030204" pitchFamily="18" charset="0"/>
                          </a:rPr>
                        </m:ctrlPr>
                      </m:fPr>
                      <m:num>
                        <m:r>
                          <a:rPr lang="pt-PT" sz="1200" b="1" i="1">
                            <a:latin typeface="Cambria Math"/>
                          </a:rPr>
                          <m:t>𝒓</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num>
                          <m:den>
                            <m:r>
                              <a:rPr lang="pt-PT" sz="1200" b="1" i="1">
                                <a:latin typeface="Cambria Math"/>
                              </a:rPr>
                              <m:t>𝟐</m:t>
                            </m:r>
                          </m:den>
                        </m:f>
                      </m:sup>
                    </m:sSup>
                  </m:oMath>
                </a14:m>
                <a:r>
                  <a:rPr lang="pt-PT" sz="1200" i="1" dirty="0"/>
                  <a:t> </a:t>
                </a:r>
                <a:r>
                  <a:rPr lang="pt-PT" sz="1200" dirty="0"/>
                  <a:t>a função de densidade conjunta das </a:t>
                </a:r>
                <a:r>
                  <a:rPr lang="pt-PT" sz="1200" dirty="0" smtClean="0"/>
                  <a:t>variávei</a:t>
                </a:r>
                <a:r>
                  <a:rPr lang="pt-PT" sz="1200" i="1" dirty="0" smtClean="0"/>
                  <a:t>s </a:t>
                </a:r>
                <a14:m>
                  <m:oMath xmlns:m="http://schemas.openxmlformats.org/officeDocument/2006/math">
                    <m:r>
                      <a:rPr lang="pt-PT" sz="1200" b="1" i="1" smtClean="0">
                        <a:latin typeface="Cambria Math"/>
                      </a:rPr>
                      <m:t>𝒓</m:t>
                    </m:r>
                  </m:oMath>
                </a14:m>
                <a:r>
                  <a:rPr lang="pt-PT" sz="1200" i="1" dirty="0" smtClean="0"/>
                  <a:t>  </a:t>
                </a:r>
                <a:r>
                  <a:rPr lang="pt-PT" sz="1200" i="1" dirty="0"/>
                  <a:t>e </a:t>
                </a:r>
                <a14:m>
                  <m:oMath xmlns:m="http://schemas.openxmlformats.org/officeDocument/2006/math">
                    <m:r>
                      <a:rPr lang="pt-PT" sz="1200" b="1" i="1" smtClean="0">
                        <a:latin typeface="Cambria Math"/>
                        <a:ea typeface="Cambria Math"/>
                      </a:rPr>
                      <m:t>𝜽</m:t>
                    </m:r>
                  </m:oMath>
                </a14:m>
                <a:r>
                  <a:rPr lang="pt-PT" sz="1200" b="1" i="1" dirty="0" smtClean="0"/>
                  <a:t>.</a:t>
                </a:r>
                <a:r>
                  <a:rPr lang="pt-PT" sz="1200" i="1" dirty="0" smtClean="0"/>
                  <a:t> </a:t>
                </a:r>
                <a:endParaRPr lang="pt-PT" sz="1200" dirty="0"/>
              </a:p>
              <a:p>
                <a:pPr marL="176213" algn="just"/>
                <a:endParaRPr lang="pt-PT" sz="1200" b="1" dirty="0" smtClean="0">
                  <a:latin typeface="Arial" panose="020B0604020202020204" pitchFamily="34" charset="0"/>
                  <a:cs typeface="Arial" panose="020B0604020202020204" pitchFamily="34" charset="0"/>
                </a:endParaRPr>
              </a:p>
              <a:p>
                <a:r>
                  <a:rPr lang="pt-PT" sz="1200" dirty="0" smtClean="0">
                    <a:latin typeface="Arial" panose="020B0604020202020204" pitchFamily="34" charset="0"/>
                    <a:cs typeface="Arial" panose="020B0604020202020204" pitchFamily="34" charset="0"/>
                  </a:rPr>
                  <a:t>Através de </a:t>
                </a:r>
                <a:r>
                  <a:rPr lang="pt-PT" sz="1200" dirty="0" smtClean="0"/>
                  <a:t>nova </a:t>
                </a:r>
                <a:r>
                  <a:rPr lang="pt-PT" sz="1200" dirty="0"/>
                  <a:t>mudança de variáveis</a:t>
                </a:r>
                <a:r>
                  <a:rPr lang="pt-PT" sz="1200" dirty="0" smtClean="0"/>
                  <a:t>, façamos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𝒚</m:t>
                        </m:r>
                        <m:r>
                          <a:rPr lang="pt-PT" sz="1200" b="1" i="1">
                            <a:latin typeface="Cambria Math"/>
                          </a:rPr>
                          <m:t>=</m:t>
                        </m:r>
                        <m:r>
                          <a:rPr lang="pt-PT" sz="1200" b="1" i="1">
                            <a:latin typeface="Cambria Math"/>
                          </a:rPr>
                          <m:t>𝒓</m:t>
                        </m:r>
                      </m:e>
                      <m:sup>
                        <m:r>
                          <a:rPr lang="pt-PT" sz="1200" b="1" i="1">
                            <a:latin typeface="Cambria Math"/>
                          </a:rPr>
                          <m:t>𝟐</m:t>
                        </m:r>
                      </m:sup>
                    </m:sSup>
                  </m:oMath>
                </a14:m>
                <a:r>
                  <a:rPr lang="pt-PT" sz="1200" dirty="0"/>
                  <a:t> </a:t>
                </a:r>
                <a:r>
                  <a:rPr lang="pt-PT" sz="1200" dirty="0" smtClean="0"/>
                  <a:t>e </a:t>
                </a:r>
                <a14:m>
                  <m:oMath xmlns:m="http://schemas.openxmlformats.org/officeDocument/2006/math">
                    <m:r>
                      <a:rPr lang="pt-PT" sz="1200" b="1" i="1">
                        <a:latin typeface="Cambria Math"/>
                        <a:ea typeface="Cambria Math"/>
                      </a:rPr>
                      <m:t>𝜽</m:t>
                    </m:r>
                    <m:r>
                      <a:rPr lang="pt-PT" sz="1200" b="1" i="0" smtClean="0">
                        <a:latin typeface="Cambria Math"/>
                        <a:ea typeface="Cambria Math"/>
                      </a:rPr>
                      <m:t>=</m:t>
                    </m:r>
                    <m:r>
                      <a:rPr lang="pt-PT" sz="1200" b="1" i="1">
                        <a:latin typeface="Cambria Math"/>
                        <a:ea typeface="Cambria Math"/>
                      </a:rPr>
                      <m:t>𝜽</m:t>
                    </m:r>
                  </m:oMath>
                </a14:m>
                <a:r>
                  <a:rPr lang="pt-PT" sz="1200" dirty="0" smtClean="0"/>
                  <a:t>. Temos </a:t>
                </a:r>
                <a14:m>
                  <m:oMath xmlns:m="http://schemas.openxmlformats.org/officeDocument/2006/math">
                    <m:r>
                      <a:rPr lang="pt-PT" sz="1200" b="1" i="1">
                        <a:latin typeface="Cambria Math"/>
                      </a:rPr>
                      <m:t>𝑱</m:t>
                    </m:r>
                    <m:r>
                      <a:rPr lang="pt-PT" sz="1200" b="1" i="1">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e>
                            <m:e>
                              <m:r>
                                <a:rPr lang="pt-PT" sz="1200" b="1" i="1">
                                  <a:latin typeface="Cambria Math"/>
                                </a:rPr>
                                <m:t>𝟎</m:t>
                              </m:r>
                            </m:e>
                          </m:mr>
                          <m:mr>
                            <m:e>
                              <m:r>
                                <a:rPr lang="pt-PT" sz="1200" b="1" i="1">
                                  <a:latin typeface="Cambria Math"/>
                                </a:rPr>
                                <m:t>𝟎</m:t>
                              </m:r>
                            </m:e>
                            <m:e>
                              <m:r>
                                <a:rPr lang="pt-PT" sz="1200" b="1" i="1">
                                  <a:latin typeface="Cambria Math"/>
                                </a:rPr>
                                <m:t>𝟏</m:t>
                              </m:r>
                            </m:e>
                          </m:mr>
                        </m:m>
                      </m:e>
                    </m:d>
                    <m:r>
                      <a:rPr lang="pt-PT" sz="1200" b="1" i="1">
                        <a:latin typeface="Cambria Math"/>
                      </a:rPr>
                      <m:t>=</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oMath>
                </a14:m>
                <a:r>
                  <a:rPr lang="pt-PT" sz="1200" dirty="0"/>
                  <a:t>, e a função de densidade </a:t>
                </a:r>
                <a:r>
                  <a:rPr lang="pt-PT" sz="1200" dirty="0" smtClean="0"/>
                  <a:t>conjunta de </a:t>
                </a:r>
                <a14:m>
                  <m:oMath xmlns:m="http://schemas.openxmlformats.org/officeDocument/2006/math">
                    <m:r>
                      <a:rPr lang="pt-PT" sz="1200" b="1" i="1">
                        <a:latin typeface="Cambria Math"/>
                      </a:rPr>
                      <m:t>𝒚</m:t>
                    </m:r>
                  </m:oMath>
                </a14:m>
                <a:r>
                  <a:rPr lang="pt-PT" sz="1200" dirty="0" smtClean="0"/>
                  <a:t> e </a:t>
                </a:r>
                <a14:m>
                  <m:oMath xmlns:m="http://schemas.openxmlformats.org/officeDocument/2006/math">
                    <m:r>
                      <a:rPr lang="pt-PT" sz="1200" b="1" i="1">
                        <a:latin typeface="Cambria Math"/>
                        <a:ea typeface="Cambria Math"/>
                      </a:rPr>
                      <m:t>𝜽</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vem dada por </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3528" y="660139"/>
                <a:ext cx="8640960" cy="5707012"/>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23</a:t>
            </a:fld>
            <a:endParaRPr lang="en-GB" altLang="pt-PT" dirty="0"/>
          </a:p>
        </p:txBody>
      </p:sp>
    </p:spTree>
    <p:extLst>
      <p:ext uri="{BB962C8B-B14F-4D97-AF65-F5344CB8AC3E}">
        <p14:creationId xmlns:p14="http://schemas.microsoft.com/office/powerpoint/2010/main" val="2768566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548680"/>
                <a:ext cx="8640960" cy="6418488"/>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14:m>
                  <m:oMath xmlns:m="http://schemas.openxmlformats.org/officeDocument/2006/math">
                    <m:r>
                      <a:rPr lang="pt-PT" sz="1400" b="1" i="1" smtClean="0">
                        <a:latin typeface="Cambria Math"/>
                      </a:rPr>
                      <m:t>𝒉</m:t>
                    </m:r>
                    <m:d>
                      <m:dPr>
                        <m:ctrlPr>
                          <a:rPr lang="pt-PT" sz="1400" b="1" i="1" smtClean="0">
                            <a:latin typeface="Cambria Math" panose="02040503050406030204" pitchFamily="18" charset="0"/>
                          </a:rPr>
                        </m:ctrlPr>
                      </m:dPr>
                      <m:e>
                        <m:r>
                          <a:rPr lang="pt-PT" sz="1400" b="1" i="1" smtClean="0">
                            <a:latin typeface="Cambria Math"/>
                          </a:rPr>
                          <m:t>𝒚</m:t>
                        </m:r>
                        <m:r>
                          <a:rPr lang="pt-PT" sz="1400" b="1" i="1" smtClean="0">
                            <a:latin typeface="Cambria Math"/>
                          </a:rPr>
                          <m:t>,</m:t>
                        </m:r>
                        <m:r>
                          <a:rPr lang="pt-PT" sz="1400" b="1" i="1" smtClean="0">
                            <a:latin typeface="Cambria Math"/>
                            <a:ea typeface="Cambria Math"/>
                          </a:rPr>
                          <m:t>𝜽</m:t>
                        </m:r>
                      </m:e>
                    </m:d>
                    <m:r>
                      <a:rPr lang="pt-PT" sz="1400" b="1" i="1" smtClean="0">
                        <a:latin typeface="Cambria Math"/>
                        <a:ea typeface="Cambria Math"/>
                      </a:rPr>
                      <m:t>=</m:t>
                    </m:r>
                    <m:f>
                      <m:fPr>
                        <m:ctrlPr>
                          <a:rPr lang="pt-PT" sz="1400" b="1" i="1">
                            <a:latin typeface="Cambria Math" panose="02040503050406030204" pitchFamily="18" charset="0"/>
                          </a:rPr>
                        </m:ctrlPr>
                      </m:fPr>
                      <m:num>
                        <m:rad>
                          <m:radPr>
                            <m:degHide m:val="on"/>
                            <m:ctrlPr>
                              <a:rPr lang="pt-PT" sz="1400" b="1" i="1">
                                <a:latin typeface="Cambria Math" panose="02040503050406030204" pitchFamily="18" charset="0"/>
                              </a:rPr>
                            </m:ctrlPr>
                          </m:radPr>
                          <m:deg/>
                          <m:e>
                            <m:r>
                              <a:rPr lang="pt-PT" sz="1400" b="1" i="1">
                                <a:latin typeface="Cambria Math"/>
                              </a:rPr>
                              <m:t>𝒚</m:t>
                            </m:r>
                          </m:e>
                        </m:rad>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ad>
                          <m:radPr>
                            <m:degHide m:val="on"/>
                            <m:ctrlPr>
                              <a:rPr lang="pt-PT" sz="1400" b="1" i="1">
                                <a:latin typeface="Cambria Math" panose="02040503050406030204" pitchFamily="18" charset="0"/>
                              </a:rPr>
                            </m:ctrlPr>
                          </m:radPr>
                          <m:deg/>
                          <m:e>
                            <m:r>
                              <a:rPr lang="pt-PT" sz="1400" b="1" i="1">
                                <a:latin typeface="Cambria Math"/>
                              </a:rPr>
                              <m:t>𝒚</m:t>
                            </m:r>
                          </m:e>
                        </m:rad>
                      </m:den>
                    </m:f>
                  </m:oMath>
                </a14:m>
                <a:r>
                  <a:rPr lang="pt-PT" sz="1400" b="1" i="1" dirty="0"/>
                  <a:t>  =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r>
                  <a:rPr lang="pt-PT" sz="1200" i="1" dirty="0"/>
                  <a:t>, </a:t>
                </a:r>
                <a:r>
                  <a:rPr lang="pt-PT" sz="1200" dirty="0"/>
                  <a:t>após substituição de</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i="1" dirty="0"/>
                  <a:t> </a:t>
                </a:r>
                <a:r>
                  <a:rPr lang="pt-PT" sz="1200" dirty="0"/>
                  <a:t>por</a:t>
                </a:r>
                <a:r>
                  <a:rPr lang="pt-PT" sz="1200" i="1" dirty="0"/>
                  <a:t> </a:t>
                </a:r>
                <a14:m>
                  <m:oMath xmlns:m="http://schemas.openxmlformats.org/officeDocument/2006/math">
                    <m:r>
                      <a:rPr lang="pt-PT" sz="1200" b="1" i="1">
                        <a:latin typeface="Cambria Math"/>
                      </a:rPr>
                      <m:t>𝒚</m:t>
                    </m:r>
                    <m:r>
                      <a:rPr lang="pt-PT" sz="1200" i="1">
                        <a:latin typeface="Cambria Math"/>
                      </a:rPr>
                      <m:t> </m:t>
                    </m:r>
                  </m:oMath>
                </a14:m>
                <a:r>
                  <a:rPr lang="pt-PT" sz="1200" i="1" dirty="0" smtClean="0"/>
                  <a:t>e </a:t>
                </a:r>
                <a:r>
                  <a:rPr lang="pt-PT" sz="1200" dirty="0"/>
                  <a:t>aplicando o procedimento descrito</a:t>
                </a:r>
                <a:r>
                  <a:rPr lang="pt-PT" sz="1200" dirty="0" smtClean="0"/>
                  <a:t>.</a:t>
                </a:r>
              </a:p>
              <a:p>
                <a:endParaRPr lang="pt-PT" sz="1200" dirty="0"/>
              </a:p>
              <a:p>
                <a:r>
                  <a:rPr lang="pt-PT" sz="1200" i="1" dirty="0"/>
                  <a:t>Como </a:t>
                </a:r>
                <a14:m>
                  <m:oMath xmlns:m="http://schemas.openxmlformats.org/officeDocument/2006/math">
                    <m:r>
                      <a:rPr lang="pt-PT" sz="1200" b="1" i="1" smtClean="0">
                        <a:latin typeface="Cambria Math"/>
                        <a:ea typeface="Cambria Math"/>
                      </a:rPr>
                      <m:t>𝜽</m:t>
                    </m:r>
                  </m:oMath>
                </a14:m>
                <a:r>
                  <a:rPr lang="pt-PT" sz="1200" dirty="0" smtClean="0"/>
                  <a:t> </a:t>
                </a:r>
                <a:r>
                  <a:rPr lang="pt-PT" sz="1200" dirty="0"/>
                  <a:t>varia entre </a:t>
                </a:r>
                <a14:m>
                  <m:oMath xmlns:m="http://schemas.openxmlformats.org/officeDocument/2006/math">
                    <m:r>
                      <a:rPr lang="pt-PT" sz="1200" b="1" i="1" smtClean="0">
                        <a:latin typeface="Cambria Math"/>
                      </a:rPr>
                      <m:t>𝟎</m:t>
                    </m:r>
                  </m:oMath>
                </a14:m>
                <a:r>
                  <a:rPr lang="pt-PT" sz="1200" dirty="0"/>
                  <a:t> e </a:t>
                </a:r>
                <a14:m>
                  <m:oMath xmlns:m="http://schemas.openxmlformats.org/officeDocument/2006/math">
                    <m:r>
                      <a:rPr lang="pt-PT" sz="1200" b="1" i="1" smtClean="0">
                        <a:latin typeface="Cambria Math"/>
                      </a:rPr>
                      <m:t>𝟐</m:t>
                    </m:r>
                    <m:r>
                      <a:rPr lang="pt-PT" sz="1200" b="1" i="1" smtClean="0">
                        <a:latin typeface="Cambria Math"/>
                        <a:ea typeface="Cambria Math"/>
                      </a:rPr>
                      <m:t>𝝅</m:t>
                    </m:r>
                  </m:oMath>
                </a14:m>
                <a:r>
                  <a:rPr lang="pt-PT" sz="1200" dirty="0" smtClean="0"/>
                  <a:t>, </a:t>
                </a:r>
                <a:r>
                  <a:rPr lang="pt-PT" sz="1200" dirty="0"/>
                  <a:t>a função de densidade marginal de</a:t>
                </a:r>
                <a:r>
                  <a:rPr lang="pt-PT" sz="1200" i="1" dirty="0"/>
                  <a:t> </a:t>
                </a:r>
                <a14:m>
                  <m:oMath xmlns:m="http://schemas.openxmlformats.org/officeDocument/2006/math">
                    <m:r>
                      <a:rPr lang="pt-PT" sz="1200" b="1" i="1">
                        <a:latin typeface="Cambria Math"/>
                      </a:rPr>
                      <m:t>𝒚</m:t>
                    </m:r>
                  </m:oMath>
                </a14:m>
                <a:r>
                  <a:rPr lang="pt-PT" sz="1200" i="1" dirty="0" smtClean="0"/>
                  <a:t>  </a:t>
                </a:r>
                <a:r>
                  <a:rPr lang="pt-PT" sz="1200" dirty="0"/>
                  <a:t>é então </a:t>
                </a:r>
                <a:endParaRPr lang="pt-PT" sz="1200" dirty="0" smtClean="0"/>
              </a:p>
              <a:p>
                <a:endParaRPr lang="pt-PT" sz="1200" dirty="0"/>
              </a:p>
              <a:p>
                <a:pPr algn="ct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𝟏</m:t>
                        </m:r>
                      </m:sub>
                    </m:sSub>
                    <m:d>
                      <m:dPr>
                        <m:ctrlPr>
                          <a:rPr lang="pt-PT" sz="1400" b="1" i="1">
                            <a:latin typeface="Cambria Math" panose="02040503050406030204" pitchFamily="18" charset="0"/>
                          </a:rPr>
                        </m:ctrlPr>
                      </m:dPr>
                      <m:e>
                        <m:r>
                          <a:rPr lang="pt-PT" sz="1400" b="1" i="1">
                            <a:latin typeface="Cambria Math"/>
                          </a:rPr>
                          <m:t>𝒚</m:t>
                        </m:r>
                      </m:e>
                    </m:d>
                    <m:r>
                      <a:rPr lang="pt-PT" sz="1400" b="1" i="1">
                        <a:latin typeface="Cambria Math"/>
                      </a:rPr>
                      <m:t>=</m:t>
                    </m:r>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m:t>
                        </m:r>
                        <m:r>
                          <a:rPr lang="pt-PT" sz="1400" b="1" i="1" smtClean="0">
                            <a:latin typeface="Cambria Math"/>
                            <a:ea typeface="Cambria Math"/>
                          </a:rPr>
                          <m:t>𝜽</m:t>
                        </m:r>
                      </m:e>
                    </m:nary>
                    <m:r>
                      <a:rPr lang="pt-PT" sz="1400" b="1" i="1" smtClean="0">
                        <a:latin typeface="Cambria Math"/>
                      </a:rPr>
                      <m:t>=</m:t>
                    </m:r>
                  </m:oMath>
                </a14:m>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r>
                          <a:rPr lang="pt-PT" sz="1400" b="1" i="1" smtClean="0">
                            <a:latin typeface="Cambria Math"/>
                          </a:rPr>
                          <m:t>𝒅</m:t>
                        </m:r>
                        <m:r>
                          <a:rPr lang="pt-PT" sz="1400" b="1" i="1" smtClean="0">
                            <a:latin typeface="Cambria Math"/>
                            <a:ea typeface="Cambria Math"/>
                          </a:rPr>
                          <m:t>𝜽</m:t>
                        </m:r>
                        <m:r>
                          <a:rPr lang="pt-PT" sz="1400" b="1" i="1" smtClean="0">
                            <a:latin typeface="Cambria Math"/>
                            <a:ea typeface="Cambria Math"/>
                          </a:rPr>
                          <m:t>=</m:t>
                        </m:r>
                      </m:e>
                    </m:nary>
                  </m:oMath>
                </a14:m>
                <a:r>
                  <a:rPr lang="pt-PT" sz="1400" b="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endParaRPr lang="pt-PT" sz="1400" b="1" i="1" dirty="0" smtClean="0"/>
              </a:p>
              <a:p>
                <a:endParaRPr lang="pt-PT" sz="1200" i="1" dirty="0"/>
              </a:p>
              <a:p>
                <a:r>
                  <a:rPr lang="pt-PT" sz="1200" dirty="0" smtClean="0"/>
                  <a:t>que </a:t>
                </a:r>
                <a:r>
                  <a:rPr lang="pt-PT" sz="1200" dirty="0"/>
                  <a:t>é a função de densidade uma v. a. exponencial de média igual a </a:t>
                </a:r>
                <a:r>
                  <a:rPr lang="pt-PT" sz="1200" dirty="0" smtClean="0"/>
                  <a:t>2, pois </a:t>
                </a:r>
                <a14:m>
                  <m:oMath xmlns:m="http://schemas.openxmlformats.org/officeDocument/2006/math">
                    <m:nary>
                      <m:naryPr>
                        <m:limLoc m:val="undOvr"/>
                        <m:ctrlPr>
                          <a:rPr lang="pt-PT" sz="1200" b="1" i="1">
                            <a:latin typeface="Cambria Math" panose="02040503050406030204" pitchFamily="18" charset="0"/>
                          </a:rPr>
                        </m:ctrlPr>
                      </m:naryPr>
                      <m:sub>
                        <m:r>
                          <a:rPr lang="pt-PT" sz="1200" b="1" i="1">
                            <a:latin typeface="Cambria Math"/>
                          </a:rPr>
                          <m:t>𝟎</m:t>
                        </m:r>
                      </m:sub>
                      <m:sup>
                        <m:r>
                          <a:rPr lang="pt-PT" sz="1200" b="1" i="1">
                            <a:latin typeface="Cambria Math"/>
                          </a:rPr>
                          <m:t>∞</m:t>
                        </m:r>
                      </m:sup>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𝒚</m:t>
                                </m:r>
                              </m:num>
                              <m:den>
                                <m:r>
                                  <a:rPr lang="pt-PT" sz="1200" b="1" i="1">
                                    <a:latin typeface="Cambria Math"/>
                                  </a:rPr>
                                  <m:t>𝟐</m:t>
                                </m:r>
                              </m:den>
                            </m:f>
                          </m:sup>
                        </m:sSup>
                      </m:e>
                    </m:nary>
                  </m:oMath>
                </a14:m>
                <a:r>
                  <a:rPr lang="pt-PT" sz="1200" b="1" dirty="0"/>
                  <a:t> </a:t>
                </a:r>
                <a14:m>
                  <m:oMath xmlns:m="http://schemas.openxmlformats.org/officeDocument/2006/math">
                    <m:r>
                      <a:rPr lang="pt-PT" sz="1200" b="1" i="1">
                        <a:latin typeface="Cambria Math"/>
                      </a:rPr>
                      <m:t>𝒅𝒚</m:t>
                    </m:r>
                  </m:oMath>
                </a14:m>
                <a:r>
                  <a:rPr lang="pt-PT" sz="1200" b="1" dirty="0"/>
                  <a:t>  = 1</a:t>
                </a:r>
                <a:r>
                  <a:rPr lang="pt-PT" sz="1200" dirty="0" smtClean="0"/>
                  <a:t>. De </a:t>
                </a:r>
                <a:r>
                  <a:rPr lang="pt-PT" sz="1200" dirty="0"/>
                  <a:t>igual modo, a função de densidade marginal de </a:t>
                </a:r>
                <a14:m>
                  <m:oMath xmlns:m="http://schemas.openxmlformats.org/officeDocument/2006/math">
                    <m:r>
                      <a:rPr lang="pt-PT" sz="1200" b="1" i="1" smtClean="0">
                        <a:latin typeface="Cambria Math"/>
                        <a:ea typeface="Cambria Math"/>
                      </a:rPr>
                      <m:t>𝜽</m:t>
                    </m:r>
                    <m:r>
                      <a:rPr lang="pt-PT" sz="1200" i="1">
                        <a:latin typeface="Cambria Math"/>
                      </a:rPr>
                      <m:t> </m:t>
                    </m:r>
                  </m:oMath>
                </a14:m>
                <a:r>
                  <a:rPr lang="pt-PT" sz="1200" dirty="0" smtClean="0"/>
                  <a:t> </a:t>
                </a:r>
                <a:r>
                  <a:rPr lang="pt-PT" sz="1200" dirty="0"/>
                  <a:t>é </a:t>
                </a:r>
                <a:r>
                  <a:rPr lang="pt-PT" sz="1200" dirty="0" smtClean="0"/>
                  <a:t>então</a:t>
                </a:r>
              </a:p>
              <a:p>
                <a:endParaRPr lang="pt-PT" sz="1200" dirty="0"/>
              </a:p>
              <a:p>
                <a:pPr algn="ctr"/>
                <a:r>
                  <a:rPr lang="pt-PT" sz="1400" i="1" dirty="0"/>
                  <a:t> </a:t>
                </a: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𝟐</m:t>
                        </m:r>
                      </m:sub>
                    </m:sSub>
                    <m:d>
                      <m:dPr>
                        <m:ctrlPr>
                          <a:rPr lang="pt-PT" sz="1400" b="1" i="1">
                            <a:latin typeface="Cambria Math" panose="02040503050406030204" pitchFamily="18" charset="0"/>
                          </a:rPr>
                        </m:ctrlPr>
                      </m:dPr>
                      <m:e>
                        <m:r>
                          <a:rPr lang="pt-PT" sz="1400" b="1" i="1" smtClean="0">
                            <a:latin typeface="Cambria Math"/>
                            <a:ea typeface="Cambria Math"/>
                          </a:rPr>
                          <m:t>𝜽</m:t>
                        </m:r>
                      </m:e>
                    </m:d>
                    <m:r>
                      <a:rPr lang="pt-PT" sz="1400" b="1" i="1">
                        <a:latin typeface="Cambria Math"/>
                      </a:rPr>
                      <m:t>=</m:t>
                    </m:r>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𝒅𝒚</m:t>
                        </m:r>
                      </m:e>
                    </m:nary>
                    <m:r>
                      <a:rPr lang="pt-PT" sz="1400" b="1" i="1">
                        <a:latin typeface="Cambria Math"/>
                      </a:rPr>
                      <m:t> </m:t>
                    </m:r>
                  </m:oMath>
                </a14:m>
                <a:r>
                  <a:rPr lang="pt-PT" sz="1400" b="1" i="1" dirty="0" smtClean="0"/>
                  <a:t> </a:t>
                </a:r>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e>
                    </m:nary>
                  </m:oMath>
                </a14:m>
                <a:r>
                  <a:rPr lang="pt-PT" sz="1400" b="1" dirty="0"/>
                  <a:t> </a:t>
                </a:r>
                <a14:m>
                  <m:oMath xmlns:m="http://schemas.openxmlformats.org/officeDocument/2006/math">
                    <m:r>
                      <a:rPr lang="pt-PT" sz="1400" b="1" i="1">
                        <a:latin typeface="Cambria Math"/>
                      </a:rPr>
                      <m:t>𝒅𝒚</m:t>
                    </m:r>
                    <m:r>
                      <a:rPr lang="pt-PT" sz="1400" b="1" i="1" smtClean="0">
                        <a:latin typeface="Cambria Math"/>
                      </a:rPr>
                      <m:t>=</m:t>
                    </m:r>
                  </m:oMath>
                </a14:m>
                <a:r>
                  <a:rPr lang="pt-PT" sz="1400" b="1" dirty="0" smtClean="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oMath>
                </a14:m>
                <a:r>
                  <a:rPr lang="pt-PT" sz="1400" b="1" dirty="0"/>
                  <a:t> </a:t>
                </a:r>
                <a:r>
                  <a:rPr lang="pt-PT" sz="1400" dirty="0"/>
                  <a:t>, </a:t>
                </a:r>
                <a:endParaRPr lang="pt-PT" sz="1400" dirty="0" smtClean="0"/>
              </a:p>
              <a:p>
                <a:pPr algn="ctr"/>
                <a:endParaRPr lang="pt-PT" sz="1200" dirty="0" smtClean="0"/>
              </a:p>
              <a:p>
                <a:pPr algn="just"/>
                <a:r>
                  <a:rPr lang="pt-PT" sz="1200" dirty="0" smtClean="0"/>
                  <a:t>que </a:t>
                </a:r>
                <a:r>
                  <a:rPr lang="pt-PT" sz="1200" dirty="0"/>
                  <a:t>é a função de densidade de uma v. a. Uniforme </a:t>
                </a:r>
                <a:r>
                  <a:rPr lang="pt-PT" sz="1200" b="1" dirty="0"/>
                  <a:t>(0, </a:t>
                </a:r>
                <a14:m>
                  <m:oMath xmlns:m="http://schemas.openxmlformats.org/officeDocument/2006/math">
                    <m:r>
                      <a:rPr lang="pt-PT" sz="1200" b="1" i="0" smtClean="0">
                        <a:latin typeface="Cambria Math"/>
                        <a:ea typeface="Cambria Math"/>
                      </a:rPr>
                      <m:t>𝟐</m:t>
                    </m:r>
                    <m:r>
                      <a:rPr lang="el-GR" sz="1200" b="1" i="1" smtClean="0">
                        <a:latin typeface="Cambria Math"/>
                        <a:ea typeface="Cambria Math"/>
                      </a:rPr>
                      <m:t>𝝅</m:t>
                    </m:r>
                  </m:oMath>
                </a14:m>
                <a:r>
                  <a:rPr lang="pt-PT" sz="1200" b="1" dirty="0" smtClean="0"/>
                  <a:t>), </a:t>
                </a:r>
                <a:r>
                  <a:rPr lang="pt-PT" sz="1200" dirty="0" smtClean="0"/>
                  <a:t>pois</a:t>
                </a:r>
                <a:r>
                  <a:rPr lang="pt-PT" sz="1200" b="1" dirty="0" smtClean="0"/>
                  <a:t> </a:t>
                </a:r>
                <a14:m>
                  <m:oMath xmlns:m="http://schemas.openxmlformats.org/officeDocument/2006/math">
                    <m:nary>
                      <m:naryPr>
                        <m:ctrlPr>
                          <a:rPr lang="pt-PT" sz="1200" b="1" i="1" smtClean="0">
                            <a:latin typeface="Cambria Math" panose="02040503050406030204" pitchFamily="18" charset="0"/>
                          </a:rPr>
                        </m:ctrlPr>
                      </m:naryPr>
                      <m:sub>
                        <m:r>
                          <m:rPr>
                            <m:brk m:alnAt="23"/>
                          </m:rPr>
                          <a:rPr lang="pt-PT" sz="1200" b="1" i="1" smtClean="0">
                            <a:latin typeface="Cambria Math"/>
                          </a:rPr>
                          <m:t>𝟎</m:t>
                        </m:r>
                      </m:sub>
                      <m:sup>
                        <m:r>
                          <a:rPr lang="pt-PT" sz="1200" b="1" i="1" smtClean="0">
                            <a:latin typeface="Cambria Math"/>
                          </a:rPr>
                          <m:t>𝟐</m:t>
                        </m:r>
                        <m:r>
                          <a:rPr lang="pt-PT" sz="1200" b="1" i="1" smtClean="0">
                            <a:latin typeface="Cambria Math"/>
                            <a:ea typeface="Cambria Math"/>
                          </a:rPr>
                          <m:t>𝝅</m:t>
                        </m:r>
                      </m:sup>
                      <m:e>
                        <m:f>
                          <m:fPr>
                            <m:ctrlPr>
                              <a:rPr lang="pt-PT" sz="1200" b="1" i="1" smtClean="0">
                                <a:latin typeface="Cambria Math" panose="02040503050406030204" pitchFamily="18" charset="0"/>
                              </a:rPr>
                            </m:ctrlPr>
                          </m:fPr>
                          <m:num>
                            <m:r>
                              <a:rPr lang="pt-PT" sz="1200" b="1" i="1" smtClean="0">
                                <a:latin typeface="Cambria Math"/>
                              </a:rPr>
                              <m:t>𝒅</m:t>
                            </m:r>
                            <m:r>
                              <a:rPr lang="pt-PT" sz="1200" b="1" i="1" smtClean="0">
                                <a:latin typeface="Cambria Math"/>
                                <a:ea typeface="Cambria Math"/>
                              </a:rPr>
                              <m:t>𝜽</m:t>
                            </m:r>
                          </m:num>
                          <m:den>
                            <m:r>
                              <a:rPr lang="pt-PT" sz="1200" b="1" i="1" smtClean="0">
                                <a:latin typeface="Cambria Math"/>
                              </a:rPr>
                              <m:t>𝟐</m:t>
                            </m:r>
                            <m:r>
                              <a:rPr lang="pt-PT" sz="1200" b="1" i="1" smtClean="0">
                                <a:latin typeface="Cambria Math"/>
                                <a:ea typeface="Cambria Math"/>
                              </a:rPr>
                              <m:t>𝝅</m:t>
                            </m:r>
                          </m:den>
                        </m:f>
                        <m:r>
                          <a:rPr lang="pt-PT" sz="1200" b="1" i="1" smtClean="0">
                            <a:latin typeface="Cambria Math"/>
                          </a:rPr>
                          <m:t>=</m:t>
                        </m:r>
                        <m:r>
                          <a:rPr lang="pt-PT" sz="1200" b="1" i="1" smtClean="0">
                            <a:latin typeface="Cambria Math"/>
                          </a:rPr>
                          <m:t>𝟏</m:t>
                        </m:r>
                      </m:e>
                    </m:nary>
                  </m:oMath>
                </a14:m>
                <a:r>
                  <a:rPr lang="pt-PT" sz="1200" dirty="0" smtClean="0"/>
                  <a:t>.</a:t>
                </a:r>
                <a:endParaRPr lang="pt-PT" sz="1200" dirty="0"/>
              </a:p>
              <a:p>
                <a:endParaRPr lang="pt-PT" sz="1200" dirty="0" smtClean="0"/>
              </a:p>
              <a:p>
                <a:r>
                  <a:rPr lang="pt-PT" sz="1200" dirty="0" smtClean="0"/>
                  <a:t>Em </a:t>
                </a:r>
                <a:r>
                  <a:rPr lang="pt-PT" sz="1200" dirty="0"/>
                  <a:t>síntese</a:t>
                </a:r>
                <a:r>
                  <a:rPr lang="pt-PT" sz="1200" dirty="0" smtClean="0"/>
                  <a:t>:</a:t>
                </a:r>
              </a:p>
              <a:p>
                <a:endParaRPr lang="pt-PT" sz="1200" dirty="0"/>
              </a:p>
              <a:p>
                <a14:m>
                  <m:oMath xmlns:m="http://schemas.openxmlformats.org/officeDocument/2006/math">
                    <m:r>
                      <a:rPr lang="el-GR" sz="1200" b="1" i="1" smtClean="0">
                        <a:latin typeface="Cambria Math"/>
                        <a:ea typeface="Cambria Math"/>
                      </a:rPr>
                      <m:t>𝜽</m:t>
                    </m:r>
                    <m:r>
                      <a:rPr lang="pt-PT" sz="1200" b="1" i="1">
                        <a:latin typeface="Cambria Math"/>
                      </a:rPr>
                      <m:t>~</m:t>
                    </m:r>
                    <m:r>
                      <a:rPr lang="pt-PT" sz="1200" b="1" i="1">
                        <a:latin typeface="Cambria Math"/>
                      </a:rPr>
                      <m:t>𝑼</m:t>
                    </m:r>
                    <m:r>
                      <a:rPr lang="pt-PT" sz="1200" b="1" i="1">
                        <a:latin typeface="Cambria Math"/>
                      </a:rPr>
                      <m:t>(</m:t>
                    </m:r>
                    <m:r>
                      <a:rPr lang="pt-PT" sz="1200" b="1" i="1">
                        <a:latin typeface="Cambria Math"/>
                      </a:rPr>
                      <m:t>𝟎</m:t>
                    </m:r>
                    <m:r>
                      <a:rPr lang="pt-PT" sz="1200" b="1" i="1">
                        <a:latin typeface="Cambria Math"/>
                      </a:rPr>
                      <m:t>, </m:t>
                    </m:r>
                    <m:r>
                      <a:rPr lang="pt-PT" sz="1200" b="1" i="1">
                        <a:latin typeface="Cambria Math"/>
                      </a:rPr>
                      <m:t>𝟐</m:t>
                    </m:r>
                    <m:r>
                      <a:rPr lang="pt-PT" sz="1200" b="1" i="1">
                        <a:latin typeface="Cambria Math"/>
                      </a:rPr>
                      <m:t>𝝅</m:t>
                    </m:r>
                    <m:r>
                      <a:rPr lang="pt-PT" sz="1200" b="1" i="1">
                        <a:latin typeface="Cambria Math"/>
                      </a:rPr>
                      <m:t>)</m:t>
                    </m:r>
                  </m:oMath>
                </a14:m>
                <a:r>
                  <a:rPr lang="pt-PT" sz="1200" b="1" dirty="0"/>
                  <a:t> e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b="1" dirty="0"/>
                  <a:t> </a:t>
                </a:r>
                <a14:m>
                  <m:oMath xmlns:m="http://schemas.openxmlformats.org/officeDocument/2006/math">
                    <m:r>
                      <a:rPr lang="pt-PT" sz="1200" b="1" i="1">
                        <a:latin typeface="Cambria Math"/>
                      </a:rPr>
                      <m:t>~</m:t>
                    </m:r>
                  </m:oMath>
                </a14:m>
                <a:r>
                  <a:rPr lang="pt-PT" sz="1200" b="1" dirty="0" err="1"/>
                  <a:t>exp</a:t>
                </a:r>
                <a:r>
                  <a:rPr lang="pt-PT" sz="1200" b="1" dirty="0"/>
                  <a:t>{</a:t>
                </a:r>
                <a14:m>
                  <m:oMath xmlns:m="http://schemas.openxmlformats.org/officeDocument/2006/math">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r>
                          <a:rPr lang="pt-PT" sz="1200" b="1" i="1">
                            <a:latin typeface="Cambria Math"/>
                          </a:rPr>
                          <m:t> </m:t>
                        </m:r>
                      </m:num>
                      <m:den>
                        <m:r>
                          <a:rPr lang="pt-PT" sz="1200" b="1" i="1">
                            <a:latin typeface="Cambria Math"/>
                          </a:rPr>
                          <m:t>𝟐</m:t>
                        </m:r>
                      </m:den>
                    </m:f>
                    <m:r>
                      <a:rPr lang="pt-PT" sz="1200" b="1" i="1">
                        <a:latin typeface="Cambria Math"/>
                      </a:rPr>
                      <m:t> </m:t>
                    </m:r>
                  </m:oMath>
                </a14:m>
                <a:r>
                  <a:rPr lang="pt-PT" sz="1200" b="1" dirty="0"/>
                  <a:t>}, </a:t>
                </a:r>
                <a:r>
                  <a:rPr lang="pt-PT" sz="1200" dirty="0"/>
                  <a:t>vindo </a:t>
                </a:r>
              </a:p>
              <a:p>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r>
                      <a:rPr lang="pt-PT" sz="1200" b="1" i="1" smtClean="0">
                        <a:latin typeface="Cambria Math"/>
                      </a:rPr>
                      <m:t>=</m:t>
                    </m:r>
                    <m:r>
                      <a:rPr lang="pt-PT" sz="1200" b="1" i="0" smtClean="0">
                        <a:latin typeface="Cambria Math"/>
                      </a:rPr>
                      <m:t>−</m:t>
                    </m:r>
                    <m:r>
                      <a:rPr lang="pt-PT" sz="1200" b="1" i="1">
                        <a:latin typeface="Cambria Math"/>
                      </a:rPr>
                      <m:t>𝟐</m:t>
                    </m:r>
                    <m:r>
                      <a:rPr lang="pt-PT" sz="1200" b="1" i="1">
                        <a:latin typeface="Cambria Math"/>
                      </a:rPr>
                      <m:t>𝒍𝒏</m:t>
                    </m:r>
                  </m:oMath>
                </a14:m>
                <a:r>
                  <a:rPr lang="pt-PT" sz="1200" b="1" dirty="0"/>
                  <a:t> (1-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smtClean="0">
                        <a:latin typeface="Cambria Math"/>
                      </a:rPr>
                      <m:t>)</m:t>
                    </m:r>
                  </m:oMath>
                </a14:m>
                <a:r>
                  <a:rPr lang="pt-PT" sz="1200" b="1" dirty="0" smtClean="0"/>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200" b="1" dirty="0"/>
                  <a:t> </a:t>
                </a:r>
                <a:r>
                  <a:rPr lang="pt-PT" sz="1200" b="1" dirty="0" smtClean="0"/>
                  <a:t> </a:t>
                </a:r>
                <a14:m>
                  <m:oMath xmlns:m="http://schemas.openxmlformats.org/officeDocument/2006/math">
                    <m:r>
                      <a:rPr lang="pt-PT" sz="1200" b="1" i="1" dirty="0" smtClean="0">
                        <a:latin typeface="Cambria Math"/>
                      </a:rPr>
                      <m:t>𝒓</m:t>
                    </m:r>
                    <m:r>
                      <a:rPr lang="pt-PT" sz="1200" b="1" i="1" dirty="0" smtClean="0">
                        <a:latin typeface="Cambria Math"/>
                      </a:rPr>
                      <m:t>=</m:t>
                    </m:r>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dirty="0"/>
                  <a:t>  e </a:t>
                </a:r>
                <a14:m>
                  <m:oMath xmlns:m="http://schemas.openxmlformats.org/officeDocument/2006/math">
                    <m:r>
                      <a:rPr lang="el-GR" sz="1200" b="1" i="1" dirty="0" smtClean="0">
                        <a:latin typeface="Cambria Math"/>
                        <a:ea typeface="Cambria Math"/>
                      </a:rPr>
                      <m:t>𝜽</m:t>
                    </m:r>
                  </m:oMath>
                </a14:m>
                <a:r>
                  <a:rPr lang="pt-PT" sz="1200" b="1" dirty="0"/>
                  <a:t> = </a:t>
                </a:r>
                <a:r>
                  <a:rPr lang="pt-PT" sz="1200" b="1" dirty="0" smtClean="0"/>
                  <a:t>2</a:t>
                </a:r>
                <a14:m>
                  <m:oMath xmlns:m="http://schemas.openxmlformats.org/officeDocument/2006/math">
                    <m:r>
                      <a:rPr lang="el-GR" sz="1200" b="1" i="1" smtClean="0">
                        <a:latin typeface="Cambria Math"/>
                        <a:ea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dirty="0" smtClean="0"/>
                  <a:t>, </a:t>
                </a:r>
                <a:r>
                  <a:rPr lang="pt-PT" sz="1200" dirty="0"/>
                  <a:t>em que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oMath>
                </a14:m>
                <a:r>
                  <a:rPr lang="pt-PT" sz="1200" dirty="0" smtClean="0"/>
                  <a:t> e </a:t>
                </a:r>
                <a14:m>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𝑹</m:t>
                        </m:r>
                      </m:e>
                      <m:sub>
                        <m:r>
                          <a:rPr lang="pt-PT" sz="1200" b="1" i="1" smtClean="0">
                            <a:latin typeface="Cambria Math"/>
                          </a:rPr>
                          <m:t>𝟐</m:t>
                        </m:r>
                      </m:sub>
                    </m:sSub>
                  </m:oMath>
                </a14:m>
                <a:r>
                  <a:rPr lang="pt-PT" sz="1200" dirty="0" smtClean="0"/>
                  <a:t> </a:t>
                </a:r>
                <a:r>
                  <a:rPr lang="pt-PT" sz="1200" dirty="0"/>
                  <a:t>são os números aleatórios gerados</a:t>
                </a:r>
                <a:r>
                  <a:rPr lang="pt-PT" sz="1200" dirty="0" smtClean="0"/>
                  <a:t>.</a:t>
                </a:r>
              </a:p>
              <a:p>
                <a:endParaRPr lang="pt-PT" sz="1200" dirty="0"/>
              </a:p>
              <a:p>
                <a:r>
                  <a:rPr lang="pt-PT" sz="1200" dirty="0"/>
                  <a:t>Fazendo o movimento inverso, </a:t>
                </a:r>
                <a:r>
                  <a:rPr lang="pt-PT" sz="1200" dirty="0" smtClean="0"/>
                  <a:t>temos</a:t>
                </a:r>
              </a:p>
              <a:p>
                <a:endParaRPr lang="pt-PT" sz="1200" dirty="0"/>
              </a:p>
              <a:p>
                <a:pPr algn="ct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b="1" i="1" dirty="0"/>
                  <a:t> </a:t>
                </a:r>
                <a14:m>
                  <m:oMath xmlns:m="http://schemas.openxmlformats.org/officeDocument/2006/math">
                    <m:r>
                      <a:rPr lang="pt-PT" sz="1200" b="1" i="1">
                        <a:latin typeface="Cambria Math"/>
                      </a:rPr>
                      <m:t>=&gt;</m:t>
                    </m:r>
                    <m:sSub>
                      <m:sSubPr>
                        <m:ctrlPr>
                          <a:rPr lang="pt-PT" sz="1200" b="1" i="1">
                            <a:latin typeface="Cambria Math" panose="02040503050406030204" pitchFamily="18" charset="0"/>
                          </a:rPr>
                        </m:ctrlPr>
                      </m:sSubPr>
                      <m:e>
                        <m:r>
                          <a:rPr lang="pt-PT" sz="1200" b="1" i="1">
                            <a:latin typeface="Cambria Math"/>
                          </a:rPr>
                          <m:t>𝒙</m:t>
                        </m:r>
                      </m:e>
                      <m:sub>
                        <m:r>
                          <a:rPr lang="pt-PT" sz="1200" b="1" i="1">
                            <a:latin typeface="Cambria Math"/>
                          </a:rPr>
                          <m:t>𝟏</m:t>
                        </m:r>
                        <m:r>
                          <a:rPr lang="pt-PT" sz="1200" b="1" i="1">
                            <a:latin typeface="Cambria Math"/>
                          </a:rPr>
                          <m:t> </m:t>
                        </m:r>
                      </m:sub>
                    </m:sSub>
                  </m:oMath>
                </a14:m>
                <a:r>
                  <a:rPr lang="pt-PT" sz="1200" b="1" i="1" dirty="0"/>
                  <a:t>= </a:t>
                </a:r>
                <a14:m>
                  <m:oMath xmlns:m="http://schemas.openxmlformats.org/officeDocument/2006/math">
                    <m:r>
                      <a:rPr lang="pt-PT" sz="1200" b="1" i="1" dirty="0" smtClean="0">
                        <a:latin typeface="Cambria Math"/>
                      </a:rPr>
                      <m:t>𝝁</m:t>
                    </m:r>
                    <m:r>
                      <a:rPr lang="pt-PT" sz="1200" b="1" i="1" dirty="0" smtClean="0">
                        <a:latin typeface="Cambria Math"/>
                      </a:rPr>
                      <m:t> + </m:t>
                    </m:r>
                    <m:r>
                      <a:rPr lang="pt-PT" sz="1200" b="1" i="1" dirty="0" smtClean="0">
                        <a:latin typeface="Cambria Math"/>
                      </a:rPr>
                      <m:t>𝝈</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endParaRPr lang="pt-PT" sz="1200" b="1" dirty="0"/>
              </a:p>
              <a:p>
                <a:pPr algn="ctr"/>
                <a14:m>
                  <m:oMath xmlns:m="http://schemas.openxmlformats.org/officeDocument/2006/math">
                    <m:sSub>
                      <m:sSubPr>
                        <m:ctrlPr>
                          <a:rPr lang="pt-PT" sz="1200" b="1" i="1">
                            <a:latin typeface="Cambria Math" panose="02040503050406030204" pitchFamily="18" charset="0"/>
                          </a:rPr>
                        </m:ctrlPr>
                      </m:sSubPr>
                      <m:e>
                        <m:r>
                          <a:rPr lang="en-GB" sz="1200" b="1" i="1">
                            <a:latin typeface="Cambria Math"/>
                          </a:rPr>
                          <m:t>𝒖</m:t>
                        </m:r>
                      </m:e>
                      <m:sub>
                        <m:r>
                          <a:rPr lang="en-GB" sz="1200" b="1" i="1">
                            <a:latin typeface="Cambria Math"/>
                          </a:rPr>
                          <m:t>𝟏</m:t>
                        </m:r>
                      </m:sub>
                    </m:sSub>
                  </m:oMath>
                </a14:m>
                <a:r>
                  <a:rPr lang="en-US" sz="1200" b="1" i="1" dirty="0"/>
                  <a:t>= </a:t>
                </a:r>
                <a14:m>
                  <m:oMath xmlns:m="http://schemas.openxmlformats.org/officeDocument/2006/math">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sSub>
                      <m:sSubPr>
                        <m:ctrlPr>
                          <a:rPr lang="pt-PT" sz="1200" b="1" i="1">
                            <a:latin typeface="Cambria Math" panose="02040503050406030204" pitchFamily="18" charset="0"/>
                          </a:rPr>
                        </m:ctrlPr>
                      </m:sSubPr>
                      <m:e>
                        <m:r>
                          <a:rPr lang="en-GB" sz="1200" b="1" i="1">
                            <a:latin typeface="Cambria Math"/>
                          </a:rPr>
                          <m:t> =&gt; </m:t>
                        </m:r>
                        <m:r>
                          <a:rPr lang="en-GB" sz="1200" b="1" i="1">
                            <a:latin typeface="Cambria Math"/>
                          </a:rPr>
                          <m:t>𝒙</m:t>
                        </m:r>
                      </m:e>
                      <m:sub>
                        <m:r>
                          <a:rPr lang="en-GB" sz="1200" b="1" i="1">
                            <a:latin typeface="Cambria Math"/>
                          </a:rPr>
                          <m:t>𝟐</m:t>
                        </m:r>
                        <m:r>
                          <a:rPr lang="en-GB" sz="1200" b="1" i="1">
                            <a:latin typeface="Cambria Math"/>
                          </a:rPr>
                          <m:t> </m:t>
                        </m:r>
                      </m:sub>
                    </m:sSub>
                  </m:oMath>
                </a14:m>
                <a:r>
                  <a:rPr lang="en-US" sz="1200" b="1" i="1" dirty="0"/>
                  <a:t>= </a:t>
                </a:r>
                <a14:m>
                  <m:oMath xmlns:m="http://schemas.openxmlformats.org/officeDocument/2006/math">
                    <m:r>
                      <a:rPr lang="pt-PT" sz="1200" b="1" i="1" dirty="0" smtClean="0">
                        <a:latin typeface="Cambria Math"/>
                      </a:rPr>
                      <m:t>𝝁</m:t>
                    </m:r>
                    <m:r>
                      <a:rPr lang="en-US" sz="1200" b="1" i="1" dirty="0">
                        <a:latin typeface="Cambria Math"/>
                      </a:rPr>
                      <m:t> + </m:t>
                    </m:r>
                    <m:r>
                      <a:rPr lang="pt-PT" sz="1200" b="1" i="1" dirty="0">
                        <a:latin typeface="Cambria Math"/>
                      </a:rPr>
                      <m:t>𝝈</m:t>
                    </m:r>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oMath>
                </a14:m>
                <a:endParaRPr lang="pt-PT" sz="1200" b="1" dirty="0" smtClean="0"/>
              </a:p>
              <a:p>
                <a:pPr algn="ctr"/>
                <a:endParaRPr lang="pt-PT" sz="1200" b="1" dirty="0"/>
              </a:p>
              <a:p>
                <a:pPr algn="ctr"/>
                <a:r>
                  <a:rPr lang="en-US" sz="1200" b="1" i="1" dirty="0"/>
                  <a:t> </a:t>
                </a:r>
                <a:endParaRPr lang="pt-PT" sz="1200" b="1" dirty="0"/>
              </a:p>
              <a:p>
                <a:r>
                  <a:rPr lang="pt-PT" sz="1200" b="1" i="1" dirty="0" smtClean="0"/>
                  <a:t>Nota 1.</a:t>
                </a:r>
                <a:r>
                  <a:rPr lang="pt-PT" sz="1200" i="1" dirty="0" smtClean="0"/>
                  <a:t> </a:t>
                </a:r>
                <a:r>
                  <a:rPr lang="pt-PT" sz="1200" i="1" dirty="0"/>
                  <a:t>Como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uniforme (0,1), (1-</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também uniforme (0</a:t>
                </a:r>
                <a:r>
                  <a:rPr lang="pt-PT" sz="1200" i="1" dirty="0" smtClean="0"/>
                  <a:t>, 1</a:t>
                </a:r>
                <a:r>
                  <a:rPr lang="pt-PT" sz="1200" i="1" dirty="0"/>
                  <a:t>), na exponencial podemos considerar </a:t>
                </a:r>
                <a14:m>
                  <m:oMath xmlns:m="http://schemas.openxmlformats.org/officeDocument/2006/math">
                    <m:r>
                      <a:rPr lang="pt-PT" sz="1200" i="1">
                        <a:latin typeface="Cambria Math"/>
                      </a:rPr>
                      <m:t>𝑙𝑛</m:t>
                    </m:r>
                    <m:r>
                      <a:rPr lang="pt-PT" sz="1200" i="1">
                        <a:latin typeface="Cambria Math"/>
                      </a:rPr>
                      <m:t>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 </m:t>
                    </m:r>
                    <m:r>
                      <a:rPr lang="pt-PT" sz="1200" i="1">
                        <a:latin typeface="Cambria Math"/>
                      </a:rPr>
                      <m:t>𝑒𝑚</m:t>
                    </m:r>
                    <m:r>
                      <a:rPr lang="pt-PT" sz="1200" i="1">
                        <a:latin typeface="Cambria Math"/>
                      </a:rPr>
                      <m:t> </m:t>
                    </m:r>
                    <m:r>
                      <a:rPr lang="pt-PT" sz="1200" i="1">
                        <a:latin typeface="Cambria Math"/>
                      </a:rPr>
                      <m:t>𝑣𝑒𝑧</m:t>
                    </m:r>
                    <m:r>
                      <a:rPr lang="pt-PT" sz="1200" i="1">
                        <a:latin typeface="Cambria Math"/>
                      </a:rPr>
                      <m:t> </m:t>
                    </m:r>
                    <m:r>
                      <a:rPr lang="pt-PT" sz="1200" i="1">
                        <a:latin typeface="Cambria Math"/>
                      </a:rPr>
                      <m:t>𝑑𝑒</m:t>
                    </m:r>
                    <m:r>
                      <a:rPr lang="pt-PT" sz="1200" i="1">
                        <a:latin typeface="Cambria Math"/>
                      </a:rPr>
                      <m:t>  </m:t>
                    </m:r>
                    <m:r>
                      <a:rPr lang="pt-PT" sz="1200" i="1">
                        <a:latin typeface="Cambria Math"/>
                      </a:rPr>
                      <m:t>𝑙𝑛</m:t>
                    </m:r>
                    <m:r>
                      <a:rPr lang="pt-PT" sz="1200" i="1">
                        <a:latin typeface="Cambria Math"/>
                      </a:rPr>
                      <m:t> (1−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m:t>
                    </m:r>
                  </m:oMath>
                </a14:m>
                <a:r>
                  <a:rPr lang="pt-PT" sz="1200" i="1" dirty="0"/>
                  <a:t>.</a:t>
                </a:r>
                <a:endParaRPr lang="pt-PT" sz="1200" dirty="0"/>
              </a:p>
              <a:p>
                <a:r>
                  <a:rPr lang="pt-PT" sz="1200" i="1" dirty="0"/>
                  <a:t> </a:t>
                </a:r>
                <a:endParaRPr lang="pt-PT" sz="1200" dirty="0"/>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548680"/>
                <a:ext cx="8640960" cy="6418488"/>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24</a:t>
            </a:fld>
            <a:endParaRPr lang="en-GB" altLang="pt-PT" dirty="0"/>
          </a:p>
        </p:txBody>
      </p:sp>
    </p:spTree>
    <p:extLst>
      <p:ext uri="{BB962C8B-B14F-4D97-AF65-F5344CB8AC3E}">
        <p14:creationId xmlns:p14="http://schemas.microsoft.com/office/powerpoint/2010/main" val="418360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6945" y="527937"/>
                <a:ext cx="8640960" cy="5733621"/>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Normal (Método </a:t>
                </a:r>
                <a:r>
                  <a:rPr lang="pt-PT" sz="1200" b="1" i="1" dirty="0" smtClean="0">
                    <a:latin typeface="Arial" panose="020B0604020202020204" pitchFamily="34" charset="0"/>
                    <a:cs typeface="Arial" panose="020B0604020202020204" pitchFamily="34" charset="0"/>
                  </a:rPr>
                  <a:t>do Limite Central)</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a v. a. Normal é gerada a partir da soma de uniformes (0, 1), que é assintoticamente normal.</a:t>
                </a:r>
              </a:p>
              <a:p>
                <a:pPr marL="176213" algn="just"/>
                <a:endParaRPr lang="pt-PT" sz="1200" i="1"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 </m:t>
                    </m:r>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𝒏</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𝒀</m:t>
                            </m:r>
                          </m:e>
                          <m:sub>
                            <m:r>
                              <a:rPr lang="pt-PT" sz="1400" b="1" i="1" smtClean="0">
                                <a:latin typeface="Cambria Math"/>
                                <a:cs typeface="Arial" panose="020B0604020202020204" pitchFamily="34" charset="0"/>
                              </a:rPr>
                              <m:t>𝒊</m:t>
                            </m:r>
                          </m:sub>
                        </m:sSub>
                      </m:e>
                    </m:nary>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𝒊</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 </m:t>
                    </m:r>
                    <m:r>
                      <a:rPr lang="pt-PT" sz="1400" b="1" i="1" smtClean="0">
                        <a:latin typeface="Cambria Math"/>
                        <a:cs typeface="Arial" panose="020B0604020202020204" pitchFamily="34" charset="0"/>
                      </a:rPr>
                      <m:t>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𝒏</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400" b="1" i="1" dirty="0" smtClean="0">
                            <a:latin typeface="Cambria Math" panose="02040503050406030204" pitchFamily="18" charset="0"/>
                            <a:cs typeface="Arial" panose="020B0604020202020204" pitchFamily="34" charset="0"/>
                          </a:rPr>
                        </m:ctrlPr>
                      </m:sSubPr>
                      <m:e>
                        <m:r>
                          <a:rPr lang="pt-PT" sz="1400" b="1" i="1" dirty="0" smtClean="0">
                            <a:latin typeface="Cambria Math"/>
                            <a:cs typeface="Arial" panose="020B0604020202020204" pitchFamily="34" charset="0"/>
                          </a:rPr>
                          <m:t>𝒀</m:t>
                        </m:r>
                      </m:e>
                      <m:sub>
                        <m:r>
                          <a:rPr lang="pt-PT" sz="1400" b="1" i="1" dirty="0" smtClean="0">
                            <a:latin typeface="Cambria Math"/>
                            <a:cs typeface="Arial" panose="020B0604020202020204" pitchFamily="34" charset="0"/>
                          </a:rPr>
                          <m:t>𝒊</m:t>
                        </m:r>
                      </m:sub>
                    </m:sSub>
                  </m:oMath>
                </a14:m>
                <a:r>
                  <a:rPr lang="pt-PT" sz="1400" b="1" dirty="0"/>
                  <a:t> </a:t>
                </a:r>
                <a14:m>
                  <m:oMath xmlns:m="http://schemas.openxmlformats.org/officeDocument/2006/math">
                    <m:r>
                      <a:rPr lang="pt-PT" sz="1400" b="1" i="1">
                        <a:latin typeface="Cambria Math"/>
                      </a:rPr>
                      <m:t>~</m:t>
                    </m:r>
                    <m:r>
                      <a:rPr lang="pt-PT" sz="1400" b="1" i="1" smtClean="0">
                        <a:latin typeface="Cambria Math"/>
                      </a:rPr>
                      <m:t>𝑼𝒏</m:t>
                    </m:r>
                    <m:r>
                      <a:rPr lang="pt-PT" sz="1400" b="1" i="1" smtClean="0">
                        <a:latin typeface="Cambria Math"/>
                      </a:rPr>
                      <m:t>(</m:t>
                    </m:r>
                    <m:r>
                      <a:rPr lang="pt-PT" sz="1400" b="1" i="1" smtClean="0">
                        <a:latin typeface="Cambria Math"/>
                      </a:rPr>
                      <m:t>𝟎</m:t>
                    </m:r>
                    <m:r>
                      <a:rPr lang="pt-PT" sz="1400" b="1" i="1" smtClean="0">
                        <a:latin typeface="Cambria Math"/>
                      </a:rPr>
                      <m:t>, </m:t>
                    </m:r>
                    <m:r>
                      <a:rPr lang="pt-PT" sz="1400" b="1" i="1" smtClean="0">
                        <a:latin typeface="Cambria Math"/>
                      </a:rPr>
                      <m:t>𝟏</m:t>
                    </m:r>
                    <m:r>
                      <a:rPr lang="pt-PT" sz="1400" b="1" i="1" smtClean="0">
                        <a:latin typeface="Cambria Math"/>
                      </a:rPr>
                      <m:t>)</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dirty="0" smtClean="0">
                        <a:latin typeface="Cambria Math"/>
                        <a:cs typeface="Arial" panose="020B0604020202020204" pitchFamily="34" charset="0"/>
                      </a:rPr>
                      <m:t>𝑬</m:t>
                    </m:r>
                    <m:d>
                      <m:dPr>
                        <m:begChr m:val="["/>
                        <m:endChr m:val="]"/>
                        <m:ctrlPr>
                          <a:rPr lang="pt-PT" sz="1400" b="1" i="1" dirty="0" smtClean="0">
                            <a:latin typeface="Cambria Math" panose="02040503050406030204" pitchFamily="18" charset="0"/>
                            <a:cs typeface="Arial" panose="020B0604020202020204" pitchFamily="34" charset="0"/>
                          </a:rPr>
                        </m:ctrlPr>
                      </m:dPr>
                      <m:e>
                        <m:r>
                          <a:rPr lang="pt-PT" sz="1400" b="1" i="1" dirty="0" smtClean="0">
                            <a:latin typeface="Cambria Math"/>
                            <a:cs typeface="Arial" panose="020B0604020202020204" pitchFamily="34" charset="0"/>
                          </a:rPr>
                          <m:t>𝑻</m:t>
                        </m:r>
                      </m:e>
                    </m:d>
                    <m:r>
                      <a:rPr lang="pt-PT" sz="1400" b="1" i="1" dirty="0" smtClean="0">
                        <a:latin typeface="Cambria Math"/>
                        <a:cs typeface="Arial" panose="020B0604020202020204" pitchFamily="34" charset="0"/>
                      </a:rPr>
                      <m:t>=</m:t>
                    </m:r>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𝒏</m:t>
                        </m:r>
                      </m:num>
                      <m:den>
                        <m:r>
                          <a:rPr lang="pt-PT" sz="1400" b="1" i="1" dirty="0" smtClean="0">
                            <a:latin typeface="Cambria Math"/>
                            <a:cs typeface="Arial" panose="020B0604020202020204" pitchFamily="34" charset="0"/>
                          </a:rPr>
                          <m:t>𝟐</m:t>
                        </m:r>
                      </m:den>
                    </m:f>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0" dirty="0" smtClean="0">
                        <a:latin typeface="Cambria Math"/>
                        <a:cs typeface="Arial" panose="020B0604020202020204" pitchFamily="34" charset="0"/>
                      </a:rPr>
                      <m:t> </m:t>
                    </m:r>
                    <m:r>
                      <a:rPr lang="pt-PT" sz="1400" b="1" i="1" dirty="0" smtClean="0">
                        <a:latin typeface="Cambria Math"/>
                        <a:cs typeface="Arial" panose="020B0604020202020204" pitchFamily="34" charset="0"/>
                      </a:rPr>
                      <m:t>𝑽</m:t>
                    </m:r>
                    <m:d>
                      <m:dPr>
                        <m:begChr m:val="["/>
                        <m:endChr m:val="]"/>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𝑻</m:t>
                        </m:r>
                      </m:e>
                    </m:d>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𝒏</m:t>
                        </m:r>
                      </m:num>
                      <m:den>
                        <m:r>
                          <a:rPr lang="pt-PT" sz="1400" b="1" i="1" dirty="0" smtClean="0">
                            <a:latin typeface="Cambria Math"/>
                            <a:cs typeface="Arial" panose="020B0604020202020204" pitchFamily="34" charset="0"/>
                          </a:rPr>
                          <m:t>𝟏</m:t>
                        </m:r>
                        <m:r>
                          <a:rPr lang="pt-PT" sz="1400" b="1" i="1" dirty="0">
                            <a:latin typeface="Cambria Math"/>
                            <a:cs typeface="Arial" panose="020B0604020202020204" pitchFamily="34" charset="0"/>
                          </a:rPr>
                          <m:t>𝟐</m:t>
                        </m:r>
                      </m:den>
                    </m:f>
                  </m:oMath>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De acordo com o Teorema do Limite </a:t>
                </a:r>
                <a:r>
                  <a:rPr lang="pt-PT" sz="1200" dirty="0">
                    <a:latin typeface="Arial" panose="020B0604020202020204" pitchFamily="34" charset="0"/>
                    <a:cs typeface="Arial" panose="020B0604020202020204" pitchFamily="34" charset="0"/>
                  </a:rPr>
                  <a:t>C</a:t>
                </a:r>
                <a:r>
                  <a:rPr lang="pt-PT" sz="1200" dirty="0" smtClean="0">
                    <a:latin typeface="Arial" panose="020B0604020202020204" pitchFamily="34" charset="0"/>
                    <a:cs typeface="Arial" panose="020B0604020202020204" pitchFamily="34" charset="0"/>
                  </a:rPr>
                  <a:t>entral,   </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𝑼</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𝟐</m:t>
                            </m:r>
                          </m:den>
                        </m:f>
                      </m:num>
                      <m:den>
                        <m:rad>
                          <m:radPr>
                            <m:degHide m:val="on"/>
                            <m:ctrlPr>
                              <a:rPr lang="pt-PT" sz="1400" b="1" i="1" smtClean="0">
                                <a:latin typeface="Cambria Math" panose="02040503050406030204" pitchFamily="18" charset="0"/>
                                <a:cs typeface="Arial" panose="020B0604020202020204" pitchFamily="34" charset="0"/>
                              </a:rPr>
                            </m:ctrlPr>
                          </m:radPr>
                          <m:deg/>
                          <m:e>
                            <m:f>
                              <m:fPr>
                                <m:type m:val="skw"/>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𝟏𝟐</m:t>
                                </m:r>
                              </m:den>
                            </m:f>
                          </m:e>
                        </m:rad>
                      </m:den>
                    </m:f>
                  </m:oMath>
                </a14:m>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aprox</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(0, 1)</m:t>
                    </m:r>
                  </m:oMath>
                </a14:m>
                <a:endParaRPr lang="pt-PT" sz="1200" dirty="0" smtClean="0">
                  <a:latin typeface="Arial" panose="020B0604020202020204" pitchFamily="34" charset="0"/>
                  <a:cs typeface="Arial" panose="020B0604020202020204" pitchFamily="34" charset="0"/>
                </a:endParaRPr>
              </a:p>
              <a:p>
                <a:pPr marL="176213" algn="just"/>
                <a:endParaRPr lang="pt-PT" sz="14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Sendo </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a:latin typeface="Cambria Math"/>
                      </a:rPr>
                      <m:t>𝒏</m:t>
                    </m:r>
                    <m:d>
                      <m:dPr>
                        <m:ctrlPr>
                          <a:rPr lang="pt-PT" sz="1200" b="1" i="1">
                            <a:latin typeface="Cambria Math" panose="02040503050406030204" pitchFamily="18" charset="0"/>
                          </a:rPr>
                        </m:ctrlPr>
                      </m:dPr>
                      <m:e>
                        <m:r>
                          <a:rPr lang="pt-PT" sz="1200" b="1" i="1" smtClean="0">
                            <a:latin typeface="Cambria Math"/>
                            <a:ea typeface="Cambria Math"/>
                          </a:rPr>
                          <m:t>𝝁</m:t>
                        </m:r>
                        <m:r>
                          <a:rPr lang="pt-PT" sz="1200" b="1" i="1" smtClean="0">
                            <a:latin typeface="Cambria Math"/>
                            <a:ea typeface="Cambria Math"/>
                          </a:rPr>
                          <m:t>, </m:t>
                        </m:r>
                        <m:r>
                          <a:rPr lang="pt-PT" sz="1200" b="1" i="1" smtClean="0">
                            <a:latin typeface="Cambria Math"/>
                            <a:ea typeface="Cambria Math"/>
                          </a:rPr>
                          <m:t>𝝈</m:t>
                        </m:r>
                      </m:e>
                    </m:d>
                    <m:r>
                      <a:rPr lang="pt-PT" sz="1200" b="1" i="1" smtClean="0">
                        <a:latin typeface="Cambria Math"/>
                        <a:ea typeface="Cambria Math"/>
                      </a:rPr>
                      <m:t>,</m:t>
                    </m:r>
                  </m:oMath>
                </a14:m>
                <a:r>
                  <a:rPr lang="pt-PT" sz="1200" dirty="0" smtClean="0">
                    <a:latin typeface="Arial" panose="020B0604020202020204" pitchFamily="34" charset="0"/>
                    <a:cs typeface="Arial" panose="020B0604020202020204" pitchFamily="34" charset="0"/>
                  </a:rPr>
                  <a:t> considere-se   </a:t>
                </a:r>
                <a14:m>
                  <m:oMath xmlns:m="http://schemas.openxmlformats.org/officeDocument/2006/math">
                    <m:f>
                      <m:fPr>
                        <m:ctrlPr>
                          <a:rPr lang="pt-PT" sz="1400" i="1" smtClean="0">
                            <a:latin typeface="Cambria Math" panose="02040503050406030204" pitchFamily="18" charset="0"/>
                            <a:cs typeface="Arial" panose="020B0604020202020204" pitchFamily="34" charset="0"/>
                          </a:rPr>
                        </m:ctrlPr>
                      </m:fPr>
                      <m:num>
                        <m:r>
                          <a:rPr lang="pt-PT" sz="1400" b="0" i="1" smtClean="0">
                            <a:latin typeface="Cambria Math"/>
                            <a:cs typeface="Arial" panose="020B0604020202020204" pitchFamily="34" charset="0"/>
                          </a:rPr>
                          <m:t>𝑥</m:t>
                        </m:r>
                        <m:r>
                          <a:rPr lang="pt-PT" sz="1400" b="0" i="1" smtClean="0">
                            <a:latin typeface="Cambria Math"/>
                            <a:cs typeface="Arial" panose="020B0604020202020204" pitchFamily="34" charset="0"/>
                          </a:rPr>
                          <m:t>−</m:t>
                        </m:r>
                        <m:r>
                          <a:rPr lang="pt-PT" sz="1400" b="0" i="1" smtClean="0">
                            <a:latin typeface="Cambria Math"/>
                            <a:ea typeface="Cambria Math"/>
                            <a:cs typeface="Arial" panose="020B0604020202020204" pitchFamily="34" charset="0"/>
                          </a:rPr>
                          <m:t>𝜇</m:t>
                        </m:r>
                      </m:num>
                      <m:den>
                        <m:r>
                          <a:rPr lang="pt-PT" sz="1400" i="1" smtClean="0">
                            <a:latin typeface="Cambria Math"/>
                            <a:ea typeface="Cambria Math"/>
                            <a:cs typeface="Arial" panose="020B0604020202020204" pitchFamily="34" charset="0"/>
                          </a:rPr>
                          <m:t>𝜎</m:t>
                        </m:r>
                      </m:den>
                    </m:f>
                    <m:r>
                      <a:rPr lang="pt-PT" sz="1400" b="0"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𝑻</m:t>
                        </m:r>
                        <m:r>
                          <a:rPr lang="pt-PT" sz="1400" b="1" i="1">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𝟐</m:t>
                            </m:r>
                          </m:den>
                        </m:f>
                      </m:num>
                      <m:den>
                        <m:rad>
                          <m:radPr>
                            <m:degHide m:val="on"/>
                            <m:ctrlPr>
                              <a:rPr lang="pt-PT" sz="1400" b="1" i="1">
                                <a:latin typeface="Cambria Math" panose="02040503050406030204" pitchFamily="18" charset="0"/>
                                <a:cs typeface="Arial" panose="020B0604020202020204" pitchFamily="34" charset="0"/>
                              </a:rPr>
                            </m:ctrlPr>
                          </m:radPr>
                          <m:deg/>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𝟏𝟐</m:t>
                                </m:r>
                              </m:den>
                            </m:f>
                          </m:e>
                        </m:rad>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𝝁</m:t>
                      </m:r>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𝝈</m:t>
                          </m:r>
                        </m:num>
                        <m:den>
                          <m:rad>
                            <m:radPr>
                              <m:degHide m:val="on"/>
                              <m:ctrlPr>
                                <a:rPr lang="pt-PT" sz="1400" b="1" i="1" smtClean="0">
                                  <a:latin typeface="Cambria Math" panose="02040503050406030204" pitchFamily="18" charset="0"/>
                                  <a:ea typeface="Cambria Math"/>
                                  <a:cs typeface="Arial" panose="020B0604020202020204" pitchFamily="34" charset="0"/>
                                </a:rPr>
                              </m:ctrlPr>
                            </m:radPr>
                            <m:deg/>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𝟏𝟐</m:t>
                                  </m:r>
                                </m:den>
                              </m:f>
                            </m:e>
                          </m:rad>
                        </m:den>
                      </m:f>
                      <m:d>
                        <m:dPr>
                          <m:ctrlPr>
                            <a:rPr lang="pt-PT" sz="1400" b="1" i="1" smtClean="0">
                              <a:latin typeface="Cambria Math" panose="02040503050406030204" pitchFamily="18" charset="0"/>
                              <a:ea typeface="Cambria Math"/>
                              <a:cs typeface="Arial" panose="020B0604020202020204" pitchFamily="34" charset="0"/>
                            </a:rPr>
                          </m:ctrlPr>
                        </m:dPr>
                        <m:e>
                          <m:r>
                            <a:rPr lang="pt-PT" sz="1400" b="1" i="0" smtClean="0">
                              <a:latin typeface="Cambria Math"/>
                              <a:ea typeface="Cambria Math"/>
                              <a:cs typeface="Arial" panose="020B0604020202020204" pitchFamily="34" charset="0"/>
                            </a:rPr>
                            <m:t>𝐓</m:t>
                          </m:r>
                          <m:r>
                            <a:rPr lang="pt-PT" sz="1400" b="1" i="0"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𝟐</m:t>
                              </m:r>
                            </m:den>
                          </m:f>
                        </m:e>
                      </m:d>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𝝈</m:t>
                          </m:r>
                        </m:num>
                        <m:den>
                          <m:rad>
                            <m:radPr>
                              <m:degHide m:val="on"/>
                              <m:ctrlPr>
                                <a:rPr lang="pt-PT" sz="1400" b="1" i="1">
                                  <a:latin typeface="Cambria Math" panose="02040503050406030204" pitchFamily="18" charset="0"/>
                                  <a:ea typeface="Cambria Math"/>
                                  <a:cs typeface="Arial" panose="020B0604020202020204" pitchFamily="34" charset="0"/>
                                </a:rPr>
                              </m:ctrlPr>
                            </m:radPr>
                            <m:deg/>
                            <m:e>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𝟏𝟐</m:t>
                                  </m:r>
                                </m:den>
                              </m:f>
                            </m:e>
                          </m:rad>
                        </m:den>
                      </m:f>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𝒚</m:t>
                                  </m:r>
                                </m:e>
                                <m:sub>
                                  <m:r>
                                    <a:rPr lang="pt-PT" sz="1400" b="1" i="1" smtClean="0">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𝟐</m:t>
                              </m:r>
                            </m:den>
                          </m:f>
                        </m:e>
                      </m:d>
                    </m:oMath>
                  </m:oMathPara>
                </a14:m>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Por conveniência  de cálculo, considera-se habitualmente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=12</m:t>
                    </m:r>
                  </m:oMath>
                </a14:m>
                <a:r>
                  <a:rPr lang="pt-PT" sz="1200" dirty="0" smtClean="0">
                    <a:latin typeface="Arial" panose="020B0604020202020204" pitchFamily="34" charset="0"/>
                    <a:cs typeface="Arial" panose="020B0604020202020204" pitchFamily="34" charset="0"/>
                  </a:rPr>
                  <a:t>, vindo </a:t>
                </a:r>
                <a14:m>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𝝈</m:t>
                    </m:r>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a:latin typeface="Cambria Math" panose="02040503050406030204" pitchFamily="18" charset="0"/>
                                <a:ea typeface="Cambria Math"/>
                                <a:cs typeface="Arial" panose="020B0604020202020204" pitchFamily="34" charset="0"/>
                              </a:rPr>
                            </m:ctrlPr>
                          </m:naryPr>
                          <m:sub>
                            <m:r>
                              <m:rPr>
                                <m:brk m:alnAt="23"/>
                              </m:rPr>
                              <a:rPr lang="pt-PT" sz="1400" b="1" i="1">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𝟏𝟐</m:t>
                            </m:r>
                          </m:sup>
                          <m:e>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𝒚</m:t>
                                </m:r>
                              </m:e>
                              <m:sub>
                                <m:r>
                                  <a:rPr lang="pt-PT" sz="1400" b="1" i="1">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𝟔</m:t>
                        </m:r>
                      </m:e>
                    </m:d>
                  </m:oMath>
                </a14:m>
                <a:r>
                  <a:rPr lang="pt-PT" sz="1400" b="1" dirty="0" smtClean="0">
                    <a:latin typeface="Arial" panose="020B0604020202020204" pitchFamily="34" charset="0"/>
                    <a:cs typeface="Arial" panose="020B0604020202020204" pitchFamily="34" charset="0"/>
                  </a:rPr>
                  <a:t>.</a:t>
                </a:r>
              </a:p>
              <a:p>
                <a:pPr marL="176213" algn="just"/>
                <a:endParaRPr lang="pt-PT" sz="1400" b="1" dirty="0" smtClean="0">
                  <a:latin typeface="Arial" panose="020B0604020202020204" pitchFamily="34" charset="0"/>
                  <a:cs typeface="Arial" panose="020B0604020202020204" pitchFamily="34" charset="0"/>
                </a:endParaRPr>
              </a:p>
              <a:p>
                <a:pPr marL="176213" algn="just"/>
                <a:endParaRPr lang="pt-PT" sz="14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3.2 Método de Aceitação-Rejeição</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Nem sempre o método da Transformação Inversa é recomendável, principalmente devido à dificuldade, nalguns casos, na obtenção da função inversa. Uma alternativa, por vezes preferível, é o Método da </a:t>
                </a:r>
                <a:r>
                  <a:rPr lang="pt-PT" sz="1200" i="1" dirty="0" smtClean="0">
                    <a:latin typeface="Arial" panose="020B0604020202020204" pitchFamily="34" charset="0"/>
                    <a:cs typeface="Arial" panose="020B0604020202020204" pitchFamily="34" charset="0"/>
                  </a:rPr>
                  <a:t>Aceitação-Rejeição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Aceitação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Rejeição</a:t>
                </a:r>
                <a:r>
                  <a:rPr lang="pt-PT" sz="1200" dirty="0" smtClean="0">
                    <a:latin typeface="Arial" panose="020B0604020202020204" pitchFamily="34" charset="0"/>
                    <a:cs typeface="Arial" panose="020B0604020202020204" pitchFamily="34" charset="0"/>
                  </a:rPr>
                  <a:t>.</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945" y="527937"/>
                <a:ext cx="8640960" cy="573362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25</a:t>
            </a:fld>
            <a:endParaRPr lang="en-GB" altLang="pt-PT" dirty="0"/>
          </a:p>
        </p:txBody>
      </p:sp>
    </p:spTree>
    <p:extLst>
      <p:ext uri="{BB962C8B-B14F-4D97-AF65-F5344CB8AC3E}">
        <p14:creationId xmlns:p14="http://schemas.microsoft.com/office/powerpoint/2010/main" val="198383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476672"/>
                <a:ext cx="8712968" cy="6313460"/>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dirty="0" smtClean="0">
                    <a:cs typeface="Arial" panose="020B0604020202020204" pitchFamily="34" charset="0"/>
                  </a:rPr>
                  <a:t>Supõe-se que </a:t>
                </a:r>
                <a14:m>
                  <m:oMath xmlns:m="http://schemas.openxmlformats.org/officeDocument/2006/math">
                    <m:r>
                      <a:rPr lang="pt-PT" sz="1200" b="1" i="1" smtClean="0">
                        <a:latin typeface="Cambria Math"/>
                        <a:cs typeface="Arial" panose="020B0604020202020204" pitchFamily="34" charset="0"/>
                      </a:rPr>
                      <m:t>𝒇</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limitada e com domínio finito, </a:t>
                </a:r>
                <a14:m>
                  <m:oMath xmlns:m="http://schemas.openxmlformats.org/officeDocument/2006/math">
                    <m:r>
                      <a:rPr lang="pt-PT" sz="1200" b="0" i="1" smtClean="0">
                        <a:latin typeface="Cambria Math"/>
                        <a:cs typeface="Arial" panose="020B0604020202020204" pitchFamily="34" charset="0"/>
                      </a:rPr>
                      <m:t>𝑎</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𝑥</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𝑏</m:t>
                    </m:r>
                  </m:oMath>
                </a14:m>
                <a:r>
                  <a:rPr lang="pt-PT" sz="1200" dirty="0" smtClean="0">
                    <a:latin typeface="Arial" panose="020B0604020202020204" pitchFamily="34" charset="0"/>
                    <a:cs typeface="Arial" panose="020B0604020202020204" pitchFamily="34" charset="0"/>
                  </a:rPr>
                  <a:t>.</a:t>
                </a: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oMath>
                </a14:m>
                <a:endParaRPr lang="pt-PT" sz="1200" b="1" dirty="0">
                  <a:latin typeface="Arial" panose="020B0604020202020204" pitchFamily="34" charset="0"/>
                  <a:cs typeface="Arial" panose="020B0604020202020204" pitchFamily="34" charset="0"/>
                </a:endParaRPr>
              </a:p>
              <a:p>
                <a:pPr marL="176213" algn="ctr"/>
                <a:endParaRPr lang="pt-PT" sz="1200" b="1" i="1" dirty="0" smtClean="0">
                  <a:latin typeface="Cambria Math"/>
                  <a:cs typeface="Arial" panose="020B0604020202020204" pitchFamily="34" charset="0"/>
                </a:endParaRPr>
              </a:p>
              <a:p>
                <a:pPr marL="176213" algn="ctr"/>
                <a14:m>
                  <m:oMath xmlns:m="http://schemas.openxmlformats.org/officeDocument/2006/math">
                    <m:r>
                      <a:rPr lang="pt-PT" sz="1200" b="1" i="1">
                        <a:latin typeface="Cambria Math"/>
                        <a:cs typeface="Arial" panose="020B0604020202020204" pitchFamily="34" charset="0"/>
                      </a:rPr>
                      <m:t>𝒄𝒇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𝒂</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𝒃</m:t>
                    </m:r>
                  </m:oMath>
                </a14:m>
                <a:r>
                  <a:rPr lang="pt-PT" sz="1200" b="1" dirty="0">
                    <a:latin typeface="Arial" panose="020B0604020202020204" pitchFamily="34" charset="0"/>
                    <a:cs typeface="Arial" panose="020B0604020202020204" pitchFamily="34" charset="0"/>
                  </a:rPr>
                  <a:t> </a:t>
                </a: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𝒃</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e>
                    </m:d>
                    <m:r>
                      <a:rPr lang="pt-PT" sz="1200" b="1" i="1" dirty="0" smtClean="0">
                        <a:latin typeface="Cambria Math"/>
                        <a:cs typeface="Arial" panose="020B0604020202020204" pitchFamily="34" charset="0"/>
                      </a:rPr>
                      <m:t>𝒚</m:t>
                    </m:r>
                  </m:oMath>
                </a14:m>
                <a:r>
                  <a:rPr lang="pt-PT" sz="1200" b="1" dirty="0" smtClean="0">
                    <a:latin typeface="Arial" panose="020B0604020202020204" pitchFamily="34" charset="0"/>
                    <a:cs typeface="Arial" panose="020B0604020202020204" pitchFamily="34" charset="0"/>
                  </a:rPr>
                  <a:t>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Sempre que se verificar um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que satisfaça </a:t>
                </a:r>
              </a:p>
              <a:p>
                <a:pPr marL="176213" algn="just"/>
                <a:endParaRPr lang="pt-PT" sz="1200" i="1"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𝒄𝒇</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r>
                        <a:rPr lang="pt-PT" sz="1200" b="1" i="1" smtClean="0">
                          <a:latin typeface="Cambria Math"/>
                          <a:ea typeface="Cambria Math"/>
                          <a:cs typeface="Arial" panose="020B0604020202020204" pitchFamily="34" charset="0"/>
                        </a:rPr>
                        <m:t>+</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𝒃</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e>
                      </m:d>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𝒚</m:t>
                          </m:r>
                        </m:e>
                        <m:sub>
                          <m:r>
                            <a:rPr lang="pt-PT" sz="1200" b="1" i="1" smtClean="0">
                              <a:latin typeface="Cambria Math"/>
                              <a:ea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895350" indent="-719138" algn="just"/>
                <a:r>
                  <a:rPr lang="pt-PT" sz="1200" dirty="0" smtClean="0">
                    <a:latin typeface="Arial" panose="020B0604020202020204" pitchFamily="34" charset="0"/>
                    <a:cs typeface="Arial" panose="020B0604020202020204" pitchFamily="34" charset="0"/>
                  </a:rPr>
                  <a:t>	aceitar esse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sendo o valor gerado para a v. a. </a:t>
                </a:r>
                <a14:m>
                  <m:oMath xmlns:m="http://schemas.openxmlformats.org/officeDocument/2006/math">
                    <m:r>
                      <a:rPr lang="pt-PT" sz="1200" b="0" i="1" smtClean="0">
                        <a:latin typeface="Cambria Math"/>
                        <a:cs typeface="Arial" panose="020B0604020202020204" pitchFamily="34" charset="0"/>
                      </a:rPr>
                      <m:t>𝑋</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dado por </a:t>
                </a:r>
              </a:p>
              <a:p>
                <a:pPr marL="895350" indent="-719138" algn="just"/>
                <a:endParaRPr lang="pt-PT" sz="1200" i="1" dirty="0" smtClean="0">
                  <a:latin typeface="Cambria Math"/>
                  <a:cs typeface="Arial" panose="020B0604020202020204" pitchFamily="34" charset="0"/>
                </a:endParaRPr>
              </a:p>
              <a:p>
                <a:pPr marL="895350" indent="-719138"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𝒃</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r>
                  <a:rPr lang="pt-PT" sz="1200" b="1" i="1" dirty="0" smtClean="0">
                    <a:latin typeface="Arial" panose="020B0604020202020204" pitchFamily="34" charset="0"/>
                    <a:cs typeface="Arial" panose="020B0604020202020204" pitchFamily="34" charset="0"/>
                  </a:rPr>
                  <a:t>Passo 5</a:t>
                </a:r>
                <a:r>
                  <a:rPr lang="pt-PT" sz="1200" dirty="0" smtClean="0">
                    <a:latin typeface="Arial" panose="020B0604020202020204" pitchFamily="34" charset="0"/>
                    <a:cs typeface="Arial" panose="020B0604020202020204" pitchFamily="34" charset="0"/>
                  </a:rPr>
                  <a:t>. Caso contrário, rejeitar o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gerar novo par de números aleatórios</a:t>
                </a:r>
                <a:r>
                  <a:rPr lang="pt-PT" sz="1200" b="1" dirty="0" smtClean="0">
                    <a:latin typeface="Arial" panose="020B0604020202020204" pitchFamily="34" charset="0"/>
                    <a:cs typeface="Arial" panose="020B0604020202020204" pitchFamily="34" charset="0"/>
                  </a:rPr>
                  <a:t>.</a:t>
                </a:r>
              </a:p>
              <a:p>
                <a:pPr marL="895350" indent="-719138" algn="just"/>
                <a:endParaRPr lang="pt-PT" sz="1200" b="1" dirty="0">
                  <a:latin typeface="Arial" panose="020B0604020202020204" pitchFamily="34" charset="0"/>
                  <a:cs typeface="Arial" panose="020B0604020202020204" pitchFamily="34" charset="0"/>
                </a:endParaRPr>
              </a:p>
              <a:p>
                <a:pPr marL="895350" indent="-719138" algn="just"/>
                <a:r>
                  <a:rPr lang="pt-PT" sz="1200" b="1" dirty="0" smtClean="0">
                    <a:latin typeface="Arial" panose="020B0604020202020204" pitchFamily="34" charset="0"/>
                    <a:cs typeface="Arial" panose="020B0604020202020204" pitchFamily="34" charset="0"/>
                  </a:rPr>
                  <a:t>Nota . </a:t>
                </a:r>
                <a14:m>
                  <m:oMath xmlns:m="http://schemas.openxmlformats.org/officeDocument/2006/math">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𝒄</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o valor de </a:t>
                </a:r>
                <a14:m>
                  <m:oMath xmlns:m="http://schemas.openxmlformats.org/officeDocument/2006/math">
                    <m:r>
                      <a:rPr lang="pt-PT" sz="1200" b="0" i="1" smtClean="0">
                        <a:latin typeface="Cambria Math"/>
                        <a:cs typeface="Arial" panose="020B0604020202020204" pitchFamily="34" charset="0"/>
                      </a:rPr>
                      <m:t>𝑓</m:t>
                    </m:r>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na moda da v. a. (valor modal).</a:t>
                </a: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7. </a:t>
                </a:r>
                <a:r>
                  <a:rPr lang="pt-PT" sz="1200" dirty="0" smtClean="0">
                    <a:latin typeface="Arial" panose="020B0604020202020204" pitchFamily="34" charset="0"/>
                    <a:cs typeface="Arial" panose="020B0604020202020204" pitchFamily="34" charset="0"/>
                  </a:rPr>
                  <a:t>Gerar valores pelo método de Aceitação-Rejeição para a v. a. (Beta) com a seguinte função de densidade:</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r>
                      <a:rPr lang="pt-PT" sz="1200" b="1" i="1" smtClean="0">
                        <a:latin typeface="Cambria Math"/>
                        <a:cs typeface="Arial" panose="020B0604020202020204" pitchFamily="34" charset="0"/>
                      </a:rPr>
                      <m:t>𝒙</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den>
                    </m:f>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476672"/>
                <a:ext cx="8712968" cy="6313460"/>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26</a:t>
            </a:fld>
            <a:endParaRPr lang="en-GB" altLang="pt-PT" dirty="0"/>
          </a:p>
        </p:txBody>
      </p:sp>
      <p:cxnSp>
        <p:nvCxnSpPr>
          <p:cNvPr id="7" name="Conexão recta unidireccional 6"/>
          <p:cNvCxnSpPr/>
          <p:nvPr/>
        </p:nvCxnSpPr>
        <p:spPr>
          <a:xfrm flipV="1">
            <a:off x="4130545" y="5448405"/>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6453336"/>
            <a:ext cx="1953623" cy="139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544522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5445224"/>
                <a:ext cx="504056" cy="246221"/>
              </a:xfrm>
              <a:prstGeom prst="rect">
                <a:avLst/>
              </a:prstGeom>
              <a:blipFill rotWithShape="1">
                <a:blip r:embed="rId3"/>
                <a:stretch>
                  <a:fillRect b="-4878"/>
                </a:stretch>
              </a:blipFill>
            </p:spPr>
            <p:txBody>
              <a:bodyPr/>
              <a:lstStyle/>
              <a:p>
                <a:r>
                  <a:rPr lang="pt-PT">
                    <a:noFill/>
                  </a:rPr>
                  <a:t> </a:t>
                </a:r>
              </a:p>
            </p:txBody>
          </p:sp>
        </mc:Fallback>
      </mc:AlternateContent>
      <p:sp>
        <p:nvSpPr>
          <p:cNvPr id="21" name="CaixaDeTexto 20"/>
          <p:cNvSpPr txBox="1"/>
          <p:nvPr/>
        </p:nvSpPr>
        <p:spPr>
          <a:xfrm>
            <a:off x="3851920" y="5949280"/>
            <a:ext cx="504056" cy="246221"/>
          </a:xfrm>
          <a:prstGeom prst="rect">
            <a:avLst/>
          </a:prstGeom>
          <a:noFill/>
        </p:spPr>
        <p:txBody>
          <a:bodyPr wrap="square" rtlCol="0">
            <a:spAutoFit/>
          </a:bodyPr>
          <a:lstStyle/>
          <a:p>
            <a:r>
              <a:rPr lang="pt-PT" sz="1000" b="1" dirty="0" smtClean="0"/>
              <a:t>1</a:t>
            </a:r>
            <a:endParaRPr lang="pt-PT" sz="1000" b="1" dirty="0"/>
          </a:p>
        </p:txBody>
      </p:sp>
      <p:sp>
        <p:nvSpPr>
          <p:cNvPr id="22" name="CaixaDeTexto 21"/>
          <p:cNvSpPr txBox="1"/>
          <p:nvPr/>
        </p:nvSpPr>
        <p:spPr>
          <a:xfrm>
            <a:off x="3779912" y="5733256"/>
            <a:ext cx="504056" cy="246221"/>
          </a:xfrm>
          <a:prstGeom prst="rect">
            <a:avLst/>
          </a:prstGeom>
          <a:noFill/>
        </p:spPr>
        <p:txBody>
          <a:bodyPr wrap="square" rtlCol="0">
            <a:spAutoFit/>
          </a:bodyPr>
          <a:lstStyle/>
          <a:p>
            <a:r>
              <a:rPr lang="pt-PT" sz="1000" b="1" dirty="0" smtClean="0"/>
              <a:t>1,5</a:t>
            </a:r>
            <a:endParaRPr lang="pt-PT" sz="1000" b="1" dirty="0"/>
          </a:p>
        </p:txBody>
      </p:sp>
      <p:sp>
        <p:nvSpPr>
          <p:cNvPr id="23" name="CaixaDeTexto 22"/>
          <p:cNvSpPr txBox="1"/>
          <p:nvPr/>
        </p:nvSpPr>
        <p:spPr>
          <a:xfrm>
            <a:off x="3995936" y="6453336"/>
            <a:ext cx="504056" cy="246221"/>
          </a:xfrm>
          <a:prstGeom prst="rect">
            <a:avLst/>
          </a:prstGeom>
          <a:noFill/>
        </p:spPr>
        <p:txBody>
          <a:bodyPr wrap="square" rtlCol="0">
            <a:spAutoFit/>
          </a:bodyPr>
          <a:lstStyle/>
          <a:p>
            <a:r>
              <a:rPr lang="pt-PT" sz="1000" b="1" dirty="0"/>
              <a:t>0</a:t>
            </a:r>
          </a:p>
        </p:txBody>
      </p:sp>
      <p:sp>
        <p:nvSpPr>
          <p:cNvPr id="24" name="CaixaDeTexto 23"/>
          <p:cNvSpPr txBox="1"/>
          <p:nvPr/>
        </p:nvSpPr>
        <p:spPr>
          <a:xfrm>
            <a:off x="5220072" y="6453336"/>
            <a:ext cx="504056" cy="246221"/>
          </a:xfrm>
          <a:prstGeom prst="rect">
            <a:avLst/>
          </a:prstGeom>
          <a:noFill/>
        </p:spPr>
        <p:txBody>
          <a:bodyPr wrap="square" rtlCol="0">
            <a:spAutoFit/>
          </a:bodyPr>
          <a:lstStyle/>
          <a:p>
            <a:r>
              <a:rPr lang="pt-PT" sz="1000" b="1" dirty="0" smtClean="0"/>
              <a:t> 1</a:t>
            </a:r>
            <a:endParaRPr lang="pt-PT" sz="1000" b="1" dirty="0"/>
          </a:p>
        </p:txBody>
      </p:sp>
      <p:cxnSp>
        <p:nvCxnSpPr>
          <p:cNvPr id="26" name="Conexão recta 25"/>
          <p:cNvCxnSpPr/>
          <p:nvPr/>
        </p:nvCxnSpPr>
        <p:spPr>
          <a:xfrm flipH="1">
            <a:off x="4143139" y="5877272"/>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xão recta 34"/>
          <p:cNvCxnSpPr/>
          <p:nvPr/>
        </p:nvCxnSpPr>
        <p:spPr>
          <a:xfrm flipV="1">
            <a:off x="5364088" y="5856366"/>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aixaDeTexto 41"/>
              <p:cNvSpPr txBox="1"/>
              <p:nvPr/>
            </p:nvSpPr>
            <p:spPr>
              <a:xfrm>
                <a:off x="5652120" y="6464369"/>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6464369"/>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20" name="Conexão recta unidireccional 19"/>
          <p:cNvCxnSpPr/>
          <p:nvPr/>
        </p:nvCxnSpPr>
        <p:spPr>
          <a:xfrm flipV="1">
            <a:off x="6012160" y="1413643"/>
            <a:ext cx="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recta unidireccional 24"/>
          <p:cNvCxnSpPr/>
          <p:nvPr/>
        </p:nvCxnSpPr>
        <p:spPr>
          <a:xfrm>
            <a:off x="6012160" y="2493763"/>
            <a:ext cx="22322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flipH="1">
            <a:off x="6444207" y="1973110"/>
            <a:ext cx="126467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flipH="1">
            <a:off x="7708877" y="1973110"/>
            <a:ext cx="3339" cy="53573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6466423" y="1973110"/>
            <a:ext cx="0" cy="5172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5652120" y="144757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𝟐</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5652120" y="1447577"/>
                <a:ext cx="432048" cy="276999"/>
              </a:xfrm>
              <a:prstGeom prst="rect">
                <a:avLst/>
              </a:prstGeom>
              <a:blipFill rotWithShape="1">
                <a:blip r:embed="rId5"/>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7128284" y="170949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i="1" smtClean="0">
                          <a:latin typeface="Cambria Math"/>
                        </a:rPr>
                        <m:t>𝑐</m:t>
                      </m:r>
                      <m:r>
                        <a:rPr lang="pt-PT" sz="1200" b="0" i="1" smtClean="0">
                          <a:latin typeface="Cambria Math"/>
                        </a:rPr>
                        <m:t>𝑓</m:t>
                      </m:r>
                      <m:r>
                        <a:rPr lang="pt-PT" sz="1200" b="0" i="1" smtClean="0">
                          <a:latin typeface="Cambria Math"/>
                        </a:rPr>
                        <m:t>(</m:t>
                      </m:r>
                      <m:r>
                        <a:rPr lang="pt-PT" sz="1200" b="0" i="1" smtClean="0">
                          <a:latin typeface="Cambria Math"/>
                        </a:rPr>
                        <m:t>𝑥</m:t>
                      </m:r>
                      <m:r>
                        <a:rPr lang="pt-PT" sz="1200" b="0" i="1" smtClean="0">
                          <a:latin typeface="Cambria Math"/>
                        </a:rPr>
                        <m:t>)</m:t>
                      </m:r>
                    </m:oMath>
                  </m:oMathPara>
                </a14:m>
                <a:endParaRPr lang="pt-PT" sz="1200"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7128284" y="1709499"/>
                <a:ext cx="432048" cy="276999"/>
              </a:xfrm>
              <a:prstGeom prst="rect">
                <a:avLst/>
              </a:prstGeom>
              <a:blipFill rotWithShape="1">
                <a:blip r:embed="rId6"/>
                <a:stretch>
                  <a:fillRect r="-23944"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7496192" y="250392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7496192" y="2503929"/>
                <a:ext cx="432048"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6228184" y="2477635"/>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6228184" y="2477635"/>
                <a:ext cx="432048" cy="276999"/>
              </a:xfrm>
              <a:prstGeom prst="rect">
                <a:avLst/>
              </a:prstGeom>
              <a:blipFill rotWithShape="1">
                <a:blip r:embed="rId8"/>
                <a:stretch>
                  <a:fillRect/>
                </a:stretch>
              </a:blipFill>
            </p:spPr>
            <p:txBody>
              <a:bodyPr/>
              <a:lstStyle/>
              <a:p>
                <a:r>
                  <a:rPr lang="pt-PT">
                    <a:noFill/>
                  </a:rPr>
                  <a:t> </a:t>
                </a:r>
              </a:p>
            </p:txBody>
          </p:sp>
        </mc:Fallback>
      </mc:AlternateContent>
      <p:sp>
        <p:nvSpPr>
          <p:cNvPr id="36" name="CaixaDeTexto 35"/>
          <p:cNvSpPr txBox="1"/>
          <p:nvPr/>
        </p:nvSpPr>
        <p:spPr>
          <a:xfrm>
            <a:off x="5724128" y="1863076"/>
            <a:ext cx="432048" cy="276999"/>
          </a:xfrm>
          <a:prstGeom prst="rect">
            <a:avLst/>
          </a:prstGeom>
          <a:noFill/>
        </p:spPr>
        <p:txBody>
          <a:bodyPr wrap="square" rtlCol="0">
            <a:spAutoFit/>
          </a:bodyPr>
          <a:lstStyle/>
          <a:p>
            <a:r>
              <a:rPr lang="pt-PT" sz="1200" dirty="0" smtClean="0"/>
              <a:t>1</a:t>
            </a:r>
            <a:endParaRPr lang="pt-PT" sz="1200" dirty="0"/>
          </a:p>
        </p:txBody>
      </p:sp>
      <mc:AlternateContent xmlns:mc="http://schemas.openxmlformats.org/markup-compatibility/2006" xmlns:a14="http://schemas.microsoft.com/office/drawing/2010/main">
        <mc:Choice Requires="a14">
          <p:sp>
            <p:nvSpPr>
              <p:cNvPr id="37" name="CaixaDeTexto 36"/>
              <p:cNvSpPr txBox="1"/>
              <p:nvPr/>
            </p:nvSpPr>
            <p:spPr>
              <a:xfrm>
                <a:off x="6472342" y="2636912"/>
                <a:ext cx="123987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𝒙</m:t>
                      </m:r>
                      <m:r>
                        <a:rPr lang="pt-PT" sz="1000" b="1" i="1" smtClean="0">
                          <a:latin typeface="Cambria Math"/>
                        </a:rPr>
                        <m:t>=</m:t>
                      </m:r>
                      <m:r>
                        <a:rPr lang="pt-PT" sz="1000" b="1" i="1" smtClean="0">
                          <a:latin typeface="Cambria Math"/>
                        </a:rPr>
                        <m:t>𝒂</m:t>
                      </m:r>
                      <m:r>
                        <a:rPr lang="pt-PT" sz="1000" b="1" i="1" smtClean="0">
                          <a:latin typeface="Cambria Math"/>
                        </a:rPr>
                        <m:t>+(</m:t>
                      </m:r>
                      <m:r>
                        <a:rPr lang="pt-PT" sz="1000" b="1" i="1" smtClean="0">
                          <a:latin typeface="Cambria Math"/>
                        </a:rPr>
                        <m:t>𝒃</m:t>
                      </m:r>
                      <m:r>
                        <a:rPr lang="pt-PT" sz="1000" b="1" i="1" smtClean="0">
                          <a:latin typeface="Cambria Math"/>
                        </a:rPr>
                        <m:t>−</m:t>
                      </m:r>
                      <m:r>
                        <a:rPr lang="pt-PT" sz="1000" b="1" i="1" smtClean="0">
                          <a:latin typeface="Cambria Math"/>
                        </a:rPr>
                        <m:t>𝒂</m:t>
                      </m:r>
                      <m:r>
                        <a:rPr lang="pt-PT" sz="1000" b="1" i="1" smtClean="0">
                          <a:latin typeface="Cambria Math"/>
                        </a:rPr>
                        <m:t>)</m:t>
                      </m:r>
                      <m:sSub>
                        <m:sSubPr>
                          <m:ctrlPr>
                            <a:rPr lang="pt-PT" sz="1000" b="1" i="1" smtClean="0">
                              <a:latin typeface="Cambria Math" panose="02040503050406030204" pitchFamily="18" charset="0"/>
                            </a:rPr>
                          </m:ctrlPr>
                        </m:sSubPr>
                        <m:e>
                          <m:r>
                            <a:rPr lang="pt-PT" sz="1000" b="1" i="1" smtClean="0">
                              <a:latin typeface="Cambria Math"/>
                            </a:rPr>
                            <m:t>𝒚</m:t>
                          </m:r>
                        </m:e>
                        <m:sub>
                          <m:r>
                            <a:rPr lang="pt-PT" sz="1000" b="1" i="1" smtClean="0">
                              <a:latin typeface="Cambria Math"/>
                            </a:rPr>
                            <m:t>𝟏</m:t>
                          </m:r>
                        </m:sub>
                      </m:sSub>
                    </m:oMath>
                  </m:oMathPara>
                </a14:m>
                <a:endParaRPr lang="pt-PT" sz="1000" b="1" dirty="0"/>
              </a:p>
            </p:txBody>
          </p:sp>
        </mc:Choice>
        <mc:Fallback xmlns="">
          <p:sp>
            <p:nvSpPr>
              <p:cNvPr id="37" name="CaixaDeTexto 36"/>
              <p:cNvSpPr txBox="1">
                <a:spLocks noRot="1" noChangeAspect="1" noMove="1" noResize="1" noEditPoints="1" noAdjustHandles="1" noChangeArrowheads="1" noChangeShapeType="1" noTextEdit="1"/>
              </p:cNvSpPr>
              <p:nvPr/>
            </p:nvSpPr>
            <p:spPr>
              <a:xfrm>
                <a:off x="6472342" y="2636912"/>
                <a:ext cx="1239874" cy="246221"/>
              </a:xfrm>
              <a:prstGeom prst="rect">
                <a:avLst/>
              </a:prstGeom>
              <a:blipFill rotWithShape="1">
                <a:blip r:embed="rId9"/>
                <a:stretch>
                  <a:fillRect b="-7500"/>
                </a:stretch>
              </a:blipFill>
            </p:spPr>
            <p:txBody>
              <a:bodyPr/>
              <a:lstStyle/>
              <a:p>
                <a:r>
                  <a:rPr lang="pt-PT">
                    <a:noFill/>
                  </a:rPr>
                  <a:t> </a:t>
                </a:r>
              </a:p>
            </p:txBody>
          </p:sp>
        </mc:Fallback>
      </mc:AlternateContent>
      <p:sp>
        <p:nvSpPr>
          <p:cNvPr id="38" name="Forma livre 37"/>
          <p:cNvSpPr/>
          <p:nvPr/>
        </p:nvSpPr>
        <p:spPr>
          <a:xfrm rot="19811688">
            <a:off x="6542729" y="2107434"/>
            <a:ext cx="1099103" cy="68892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Conexão recta 38"/>
          <p:cNvCxnSpPr/>
          <p:nvPr/>
        </p:nvCxnSpPr>
        <p:spPr>
          <a:xfrm>
            <a:off x="5958663" y="1989707"/>
            <a:ext cx="1272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CaixaDeTexto 39"/>
              <p:cNvSpPr txBox="1"/>
              <p:nvPr/>
            </p:nvSpPr>
            <p:spPr>
              <a:xfrm>
                <a:off x="7928240" y="2754634"/>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0" name="CaixaDeTexto 39"/>
              <p:cNvSpPr txBox="1">
                <a:spLocks noRot="1" noChangeAspect="1" noMove="1" noResize="1" noEditPoints="1" noAdjustHandles="1" noChangeArrowheads="1" noChangeShapeType="1" noTextEdit="1"/>
              </p:cNvSpPr>
              <p:nvPr/>
            </p:nvSpPr>
            <p:spPr>
              <a:xfrm>
                <a:off x="7928240" y="2754634"/>
                <a:ext cx="432048" cy="276999"/>
              </a:xfrm>
              <a:prstGeom prst="rect">
                <a:avLst/>
              </a:prstGeom>
              <a:blipFill rotWithShape="1">
                <a:blip r:embed="rId10"/>
                <a:stretch>
                  <a:fillRect/>
                </a:stretch>
              </a:blipFill>
            </p:spPr>
            <p:txBody>
              <a:bodyPr/>
              <a:lstStyle/>
              <a:p>
                <a:r>
                  <a:rPr lang="pt-PT">
                    <a:noFill/>
                  </a:rPr>
                  <a:t> </a:t>
                </a:r>
              </a:p>
            </p:txBody>
          </p:sp>
        </mc:Fallback>
      </mc:AlternateContent>
      <p:sp>
        <p:nvSpPr>
          <p:cNvPr id="41" name="Forma livre 40"/>
          <p:cNvSpPr/>
          <p:nvPr/>
        </p:nvSpPr>
        <p:spPr>
          <a:xfrm rot="19011563">
            <a:off x="4301154" y="5960512"/>
            <a:ext cx="896060" cy="93104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6" name="Conexão recta 15"/>
          <p:cNvCxnSpPr>
            <a:endCxn id="41" idx="2"/>
          </p:cNvCxnSpPr>
          <p:nvPr/>
        </p:nvCxnSpPr>
        <p:spPr>
          <a:xfrm>
            <a:off x="4120317" y="6468146"/>
            <a:ext cx="1248918" cy="1481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flipV="1">
            <a:off x="4764436" y="5877272"/>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xão recta 43"/>
          <p:cNvCxnSpPr/>
          <p:nvPr/>
        </p:nvCxnSpPr>
        <p:spPr>
          <a:xfrm flipH="1">
            <a:off x="4130545" y="6093296"/>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4572000" y="6483879"/>
            <a:ext cx="504056" cy="246221"/>
          </a:xfrm>
          <a:prstGeom prst="rect">
            <a:avLst/>
          </a:prstGeom>
          <a:noFill/>
        </p:spPr>
        <p:txBody>
          <a:bodyPr wrap="square" rtlCol="0">
            <a:spAutoFit/>
          </a:bodyPr>
          <a:lstStyle/>
          <a:p>
            <a:r>
              <a:rPr lang="pt-PT" sz="1000" b="1" dirty="0" smtClean="0"/>
              <a:t>0,5</a:t>
            </a:r>
            <a:endParaRPr lang="pt-PT" sz="1000" b="1" dirty="0"/>
          </a:p>
        </p:txBody>
      </p:sp>
    </p:spTree>
    <p:extLst>
      <p:ext uri="{BB962C8B-B14F-4D97-AF65-F5344CB8AC3E}">
        <p14:creationId xmlns:p14="http://schemas.microsoft.com/office/powerpoint/2010/main" val="1228960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7183" y="5050937"/>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41555" y="548680"/>
                <a:ext cx="8640960" cy="6385466"/>
              </a:xfrm>
              <a:prstGeom prst="rect">
                <a:avLst/>
              </a:prstGeom>
            </p:spPr>
            <p:txBody>
              <a:bodyPr wrap="square">
                <a:spAutoFit/>
              </a:bodyPr>
              <a:lstStyle/>
              <a:p>
                <a:pPr marL="176213" algn="just"/>
                <a:endParaRPr lang="pt-PT" sz="1200" b="1" i="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r>
                      <a:rPr lang="pt-PT" sz="1200" b="0" i="0" smtClean="0">
                        <a:latin typeface="Cambria Math"/>
                        <a:cs typeface="Arial" panose="020B0604020202020204" pitchFamily="34" charset="0"/>
                      </a:rPr>
                      <m:t>    </m:t>
                    </m:r>
                    <m:f>
                      <m:fPr>
                        <m:ctrlPr>
                          <a:rPr lang="pt-PT" sz="1200" b="0" i="1" smtClean="0">
                            <a:latin typeface="Cambria Math" panose="02040503050406030204" pitchFamily="18" charset="0"/>
                            <a:cs typeface="Arial" panose="020B0604020202020204" pitchFamily="34" charset="0"/>
                          </a:rPr>
                        </m:ctrlPr>
                      </m:fPr>
                      <m:num>
                        <m:r>
                          <a:rPr lang="pt-PT" sz="1200" b="0" i="1" smtClean="0">
                            <a:latin typeface="Cambria Math"/>
                            <a:cs typeface="Arial" panose="020B0604020202020204" pitchFamily="34" charset="0"/>
                          </a:rPr>
                          <m:t>1</m:t>
                        </m:r>
                      </m:num>
                      <m:den>
                        <m:r>
                          <a:rPr lang="pt-PT" sz="1200" b="0" i="1" smtClean="0">
                            <a:latin typeface="Cambria Math"/>
                            <a:cs typeface="Arial" panose="020B0604020202020204" pitchFamily="34" charset="0"/>
                          </a:rPr>
                          <m:t>1,5</m:t>
                        </m:r>
                      </m:den>
                    </m:f>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smtClean="0">
                    <a:latin typeface="Arial" panose="020B0604020202020204" pitchFamily="34" charset="0"/>
                    <a:cs typeface="Arial" panose="020B0604020202020204" pitchFamily="34" charset="0"/>
                  </a:rPr>
                  <a:t>,  0</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𝟏</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𝟔𝟕𝟑</m:t>
                    </m:r>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 </a:t>
                </a:r>
                <a:r>
                  <a:rPr lang="pt-PT" sz="1200" b="1" dirty="0" smtClean="0">
                    <a:ea typeface="Cambria Math"/>
                    <a:cs typeface="Arial" panose="020B0604020202020204" pitchFamily="34" charset="0"/>
                  </a:rPr>
                  <a:t>0,673</a:t>
                </a:r>
                <a14:m>
                  <m:oMath xmlns:m="http://schemas.openxmlformats.org/officeDocument/2006/math">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d>
                      <m:dPr>
                        <m:ctrlPr>
                          <a:rPr lang="pt-PT" sz="1200" b="1"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e>
                    </m:d>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𝟐𝟐𝟑</m:t>
                    </m:r>
                  </m:oMath>
                </a14:m>
                <a:r>
                  <a:rPr lang="pt-PT" sz="1200" b="1" dirty="0" smtClean="0">
                    <a:latin typeface="Arial" panose="020B0604020202020204" pitchFamily="34" charset="0"/>
                    <a:cs typeface="Arial" panose="020B0604020202020204" pitchFamily="34" charset="0"/>
                  </a:rPr>
                  <a:t> ? Não!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5</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Rejeitar o par </a:t>
                </a:r>
                <a14:m>
                  <m:oMath xmlns:m="http://schemas.openxmlformats.org/officeDocument/2006/math">
                    <m:d>
                      <m:dPr>
                        <m:ctrlPr>
                          <a:rPr lang="pt-PT" sz="1200" b="0"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𝟎𝟓𝟗</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𝟔𝟕𝟑</m:t>
                        </m:r>
                      </m:e>
                    </m:d>
                  </m:oMath>
                </a14:m>
                <a:r>
                  <a:rPr lang="pt-PT" sz="1200" dirty="0" smtClean="0">
                    <a:latin typeface="Arial" panose="020B0604020202020204" pitchFamily="34" charset="0"/>
                    <a:cs typeface="Arial" panose="020B0604020202020204" pitchFamily="34" charset="0"/>
                  </a:rPr>
                  <a:t> e gerar outro par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𝟗𝟒𝟗</m:t>
                    </m:r>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949</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e>
                    </m:d>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𝟗𝟗𝟖</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Sim!  </a:t>
                </a:r>
                <a:r>
                  <a:rPr lang="pt-PT" sz="1200" dirty="0" smtClean="0">
                    <a:latin typeface="Arial" panose="020B0604020202020204" pitchFamily="34" charset="0"/>
                    <a:cs typeface="Arial" panose="020B0604020202020204" pitchFamily="34" charset="0"/>
                  </a:rPr>
                  <a:t>Aceitar, sendo o valor 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𝟒𝟕𝟖</m:t>
                    </m:r>
                    <m:r>
                      <a:rPr lang="pt-PT" sz="1200" b="1" i="1" dirty="0" smtClean="0">
                        <a:latin typeface="Cambria Math"/>
                        <a:cs typeface="Arial" panose="020B0604020202020204" pitchFamily="34" charset="0"/>
                      </a:rPr>
                      <m:t>.</m:t>
                    </m:r>
                  </m:oMath>
                </a14:m>
                <a:endParaRPr lang="pt-PT" sz="1200"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8. </a:t>
                </a:r>
                <a:r>
                  <a:rPr lang="pt-PT" sz="1200" dirty="0" smtClean="0">
                    <a:latin typeface="Arial" panose="020B0604020202020204" pitchFamily="34" charset="0"/>
                    <a:cs typeface="Arial" panose="020B0604020202020204" pitchFamily="34" charset="0"/>
                  </a:rPr>
                  <a:t>Gerar valores pelo método de Aceitação-Rejeição a v. a. triangular com a seguinte função de densidade:</a:t>
                </a:r>
              </a:p>
              <a:p>
                <a:pPr marL="1081088" indent="-904875" algn="just"/>
                <a:endParaRPr lang="pt-PT" sz="1200" dirty="0" smtClean="0">
                  <a:latin typeface="Arial" panose="020B0604020202020204" pitchFamily="34" charset="0"/>
                  <a:cs typeface="Arial" panose="020B0604020202020204" pitchFamily="34" charset="0"/>
                </a:endParaRPr>
              </a:p>
              <a:p>
                <a:pPr marL="1081088" indent="-904875" algn="just"/>
                <a:endParaRPr lang="pt-PT" sz="1200" b="1" dirty="0">
                  <a:latin typeface="Arial" panose="020B0604020202020204" pitchFamily="34" charset="0"/>
                  <a:cs typeface="Arial" panose="020B0604020202020204" pitchFamily="34" charset="0"/>
                </a:endParaRPr>
              </a:p>
              <a:p>
                <a:pPr marL="1081088" indent="-904875"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𝟏𝟐</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e>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𝟒</m:t>
                                </m:r>
                              </m:num>
                              <m:den>
                                <m:r>
                                  <a:rPr lang="pt-PT" sz="1200" b="1" i="1" smtClean="0">
                                    <a:latin typeface="Cambria Math"/>
                                    <a:cs typeface="Arial" panose="020B0604020202020204" pitchFamily="34" charset="0"/>
                                  </a:rPr>
                                  <m:t>𝟑</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𝟔</m:t>
                            </m:r>
                            <m:r>
                              <a:rPr lang="pt-PT" sz="1200" b="1" i="1">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e>
                        </m:eqArr>
                      </m:e>
                    </m:d>
                  </m:oMath>
                </a14:m>
                <a:r>
                  <a:rPr lang="pt-PT" sz="1200" b="1" dirty="0" smtClean="0">
                    <a:latin typeface="Arial" panose="020B0604020202020204" pitchFamily="34" charset="0"/>
                    <a:cs typeface="Arial" panose="020B0604020202020204" pitchFamily="34" charset="0"/>
                  </a:rPr>
                  <a:t> </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400" b="1" i="1" smtClean="0">
                        <a:latin typeface="Cambria Math"/>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𝒙</m:t>
                        </m:r>
                      </m:e>
                    </m:d>
                    <m:r>
                      <a:rPr lang="pt-PT" sz="1400" b="1" i="1">
                        <a:latin typeface="Cambria Math"/>
                        <a:cs typeface="Arial" panose="020B0604020202020204" pitchFamily="34" charset="0"/>
                      </a:rPr>
                      <m:t>=</m:t>
                    </m:r>
                    <m:d>
                      <m:dPr>
                        <m:begChr m:val="{"/>
                        <m:endChr m:val=""/>
                        <m:ctrlPr>
                          <a:rPr lang="pt-PT" sz="1400" b="1" i="1">
                            <a:latin typeface="Cambria Math" panose="02040503050406030204" pitchFamily="18" charset="0"/>
                            <a:cs typeface="Arial" panose="020B0604020202020204" pitchFamily="34" charset="0"/>
                          </a:rPr>
                        </m:ctrlPr>
                      </m:dPr>
                      <m:e>
                        <m:eqArr>
                          <m:eqArrPr>
                            <m:ctrlPr>
                              <a:rPr lang="pt-PT" sz="1400" b="1" i="1">
                                <a:latin typeface="Cambria Math" panose="02040503050406030204" pitchFamily="18" charset="0"/>
                                <a:cs typeface="Arial" panose="020B0604020202020204" pitchFamily="34" charset="0"/>
                              </a:rPr>
                            </m:ctrlPr>
                          </m:eqArrPr>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𝟏</m:t>
                                </m:r>
                              </m:sub>
                            </m:sSub>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a:latin typeface="Cambria Math"/>
                                <a:cs typeface="Arial" panose="020B0604020202020204" pitchFamily="34" charset="0"/>
                              </a:rPr>
                              <m:t>−&amp;</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𝟏</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𝟏𝟐</m:t>
                                </m:r>
                              </m:den>
                            </m:f>
                            <m:r>
                              <a:rPr lang="pt-PT" sz="1400" b="1" i="1">
                                <a:latin typeface="Cambria Math"/>
                                <a:cs typeface="Arial" panose="020B0604020202020204" pitchFamily="34" charset="0"/>
                              </a:rPr>
                              <m:t>     </m:t>
                            </m:r>
                            <m:r>
                              <a:rPr lang="pt-PT" sz="1400" b="1" i="1">
                                <a:latin typeface="Cambria Math"/>
                                <a:cs typeface="Arial" panose="020B0604020202020204" pitchFamily="34" charset="0"/>
                              </a:rPr>
                              <m:t>𝟐</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𝟔</m:t>
                            </m:r>
                          </m:e>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𝟒</m:t>
                                </m:r>
                              </m:num>
                              <m:den>
                                <m:r>
                                  <a:rPr lang="pt-PT" sz="1400" b="1" i="1">
                                    <a:latin typeface="Cambria Math"/>
                                    <a:cs typeface="Arial" panose="020B0604020202020204" pitchFamily="34" charset="0"/>
                                  </a:rPr>
                                  <m:t>𝟑</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r>
                              <a:rPr lang="pt-PT" sz="1400" b="1" i="1" smtClean="0">
                                <a:latin typeface="Cambria Math"/>
                                <a:cs typeface="Arial" panose="020B0604020202020204" pitchFamily="34" charset="0"/>
                              </a:rPr>
                              <m:t>   </m:t>
                            </m:r>
                            <m:r>
                              <a:rPr lang="pt-PT" sz="1400" b="1" i="1">
                                <a:latin typeface="Cambria Math"/>
                                <a:cs typeface="Arial" panose="020B0604020202020204" pitchFamily="34" charset="0"/>
                              </a:rPr>
                              <m:t> </m:t>
                            </m:r>
                            <m:r>
                              <a:rPr lang="pt-PT" sz="1400" b="1" i="1">
                                <a:latin typeface="Cambria Math"/>
                                <a:cs typeface="Arial" panose="020B0604020202020204" pitchFamily="34" charset="0"/>
                              </a:rPr>
                              <m:t>𝟔</m:t>
                            </m:r>
                            <m:r>
                              <a:rPr lang="pt-PT" sz="1400" b="1" i="1" smtClean="0">
                                <a:latin typeface="Cambria Math"/>
                                <a:ea typeface="Cambria Math"/>
                                <a:cs typeface="Arial" panose="020B0604020202020204" pitchFamily="34" charset="0"/>
                              </a:rPr>
                              <m:t>&lt;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𝟖</m:t>
                            </m:r>
                          </m:e>
                        </m:eqArr>
                      </m:e>
                    </m:d>
                  </m:oMath>
                </a14:m>
                <a:r>
                  <a:rPr lang="pt-PT" sz="1400" b="1" dirty="0">
                    <a:latin typeface="Arial" panose="020B0604020202020204" pitchFamily="34" charset="0"/>
                    <a:cs typeface="Arial" panose="020B0604020202020204" pitchFamily="34" charset="0"/>
                  </a:rPr>
                  <a:t> </a:t>
                </a:r>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4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um factor </a:t>
                </a:r>
                <a14:m>
                  <m:oMath xmlns:m="http://schemas.openxmlformats.org/officeDocument/2006/math">
                    <m:r>
                      <a:rPr lang="pt-PT" sz="1200" b="1" i="1">
                        <a:latin typeface="Cambria Math"/>
                        <a:cs typeface="Arial" panose="020B0604020202020204" pitchFamily="34" charset="0"/>
                      </a:rPr>
                      <m:t>𝒄</m:t>
                    </m:r>
                    <m:r>
                      <a:rPr lang="pt-PT" sz="1200" i="1">
                        <a:latin typeface="Cambria Math"/>
                        <a:cs typeface="Arial" panose="020B0604020202020204" pitchFamily="34" charset="0"/>
                      </a:rPr>
                      <m:t>:</m:t>
                    </m:r>
                    <m:r>
                      <a:rPr lang="pt-PT" sz="1200">
                        <a:latin typeface="Cambria Math"/>
                        <a:cs typeface="Arial" panose="020B0604020202020204" pitchFamily="34" charset="0"/>
                      </a:rPr>
                      <m:t>    </m:t>
                    </m:r>
                    <m:r>
                      <a:rPr lang="pt-PT" sz="1200" b="1" i="1" smtClean="0">
                        <a:latin typeface="Cambria Math"/>
                        <a:cs typeface="Arial" panose="020B0604020202020204" pitchFamily="34" charset="0"/>
                      </a:rPr>
                      <m:t>𝟑</m:t>
                    </m:r>
                    <m:r>
                      <a:rPr lang="pt-PT" sz="1200" b="1" i="1">
                        <a:latin typeface="Cambria Math"/>
                        <a:cs typeface="Arial" panose="020B0604020202020204" pitchFamily="34" charset="0"/>
                      </a:rPr>
                      <m:t>𝒇</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2</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2.</a:t>
                </a:r>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Definir </a:t>
                </a:r>
                <a14:m>
                  <m:oMath xmlns:m="http://schemas.openxmlformats.org/officeDocument/2006/math">
                    <m:r>
                      <a:rPr lang="pt-PT" sz="1200" b="1" i="1">
                        <a:latin typeface="Cambria Math"/>
                        <a:cs typeface="Arial" panose="020B0604020202020204" pitchFamily="34" charset="0"/>
                      </a:rPr>
                      <m:t>𝒙</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como função linear de </a:t>
                </a:r>
                <a14:m>
                  <m:oMath xmlns:m="http://schemas.openxmlformats.org/officeDocument/2006/math">
                    <m:r>
                      <a:rPr lang="pt-PT" sz="1200" b="1" i="1">
                        <a:latin typeface="Cambria Math"/>
                        <a:cs typeface="Arial" panose="020B0604020202020204" pitchFamily="34" charset="0"/>
                      </a:rPr>
                      <m:t>𝒚</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𝟖</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555" y="548680"/>
                <a:ext cx="8640960" cy="6385466"/>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27</a:t>
            </a:fld>
            <a:endParaRPr lang="en-GB" altLang="pt-PT" dirty="0"/>
          </a:p>
        </p:txBody>
      </p:sp>
      <p:cxnSp>
        <p:nvCxnSpPr>
          <p:cNvPr id="7" name="Conexão recta unidireccional 6"/>
          <p:cNvCxnSpPr/>
          <p:nvPr/>
        </p:nvCxnSpPr>
        <p:spPr>
          <a:xfrm flipV="1">
            <a:off x="4130545" y="3720213"/>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4711181"/>
            <a:ext cx="2025631" cy="40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36615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3661564"/>
                <a:ext cx="504056" cy="246221"/>
              </a:xfrm>
              <a:prstGeom prst="rect">
                <a:avLst/>
              </a:prstGeom>
              <a:blipFill rotWithShape="1">
                <a:blip r:embed="rId3"/>
                <a:stretch>
                  <a:fillRect b="-7500"/>
                </a:stretch>
              </a:blipFill>
            </p:spPr>
            <p:txBody>
              <a:bodyPr/>
              <a:lstStyle/>
              <a:p>
                <a:r>
                  <a:rPr lang="pt-PT">
                    <a:noFill/>
                  </a:rPr>
                  <a:t> </a:t>
                </a:r>
              </a:p>
            </p:txBody>
          </p:sp>
        </mc:Fallback>
      </mc:AlternateContent>
      <p:sp>
        <p:nvSpPr>
          <p:cNvPr id="22" name="CaixaDeTexto 21"/>
          <p:cNvSpPr txBox="1"/>
          <p:nvPr/>
        </p:nvSpPr>
        <p:spPr>
          <a:xfrm>
            <a:off x="3779912" y="4005064"/>
            <a:ext cx="504056" cy="246221"/>
          </a:xfrm>
          <a:prstGeom prst="rect">
            <a:avLst/>
          </a:prstGeom>
          <a:noFill/>
        </p:spPr>
        <p:txBody>
          <a:bodyPr wrap="square" rtlCol="0">
            <a:spAutoFit/>
          </a:bodyPr>
          <a:lstStyle/>
          <a:p>
            <a:r>
              <a:rPr lang="pt-PT" sz="1000" b="1" dirty="0" smtClean="0"/>
              <a:t>1/3</a:t>
            </a:r>
            <a:endParaRPr lang="pt-PT" sz="1000" b="1" dirty="0"/>
          </a:p>
        </p:txBody>
      </p:sp>
      <p:sp>
        <p:nvSpPr>
          <p:cNvPr id="23" name="CaixaDeTexto 22"/>
          <p:cNvSpPr txBox="1"/>
          <p:nvPr/>
        </p:nvSpPr>
        <p:spPr>
          <a:xfrm>
            <a:off x="4355976" y="4751895"/>
            <a:ext cx="504056" cy="246221"/>
          </a:xfrm>
          <a:prstGeom prst="rect">
            <a:avLst/>
          </a:prstGeom>
          <a:noFill/>
        </p:spPr>
        <p:txBody>
          <a:bodyPr wrap="square" rtlCol="0">
            <a:spAutoFit/>
          </a:bodyPr>
          <a:lstStyle/>
          <a:p>
            <a:r>
              <a:rPr lang="pt-PT" sz="1000" b="1" dirty="0" smtClean="0"/>
              <a:t>2</a:t>
            </a:r>
            <a:endParaRPr lang="pt-PT" sz="1000" b="1" dirty="0"/>
          </a:p>
        </p:txBody>
      </p:sp>
      <p:sp>
        <p:nvSpPr>
          <p:cNvPr id="24" name="CaixaDeTexto 23"/>
          <p:cNvSpPr txBox="1"/>
          <p:nvPr/>
        </p:nvSpPr>
        <p:spPr>
          <a:xfrm>
            <a:off x="5076056" y="4751895"/>
            <a:ext cx="504056" cy="246221"/>
          </a:xfrm>
          <a:prstGeom prst="rect">
            <a:avLst/>
          </a:prstGeom>
          <a:noFill/>
        </p:spPr>
        <p:txBody>
          <a:bodyPr wrap="square" rtlCol="0">
            <a:spAutoFit/>
          </a:bodyPr>
          <a:lstStyle/>
          <a:p>
            <a:r>
              <a:rPr lang="pt-PT" sz="1000" b="1" dirty="0" smtClean="0"/>
              <a:t> 6</a:t>
            </a:r>
            <a:endParaRPr lang="pt-PT" sz="1000" b="1" dirty="0"/>
          </a:p>
        </p:txBody>
      </p:sp>
      <mc:AlternateContent xmlns:mc="http://schemas.openxmlformats.org/markup-compatibility/2006" xmlns:a14="http://schemas.microsoft.com/office/drawing/2010/main">
        <mc:Choice Requires="a14">
          <p:sp>
            <p:nvSpPr>
              <p:cNvPr id="42" name="CaixaDeTexto 41"/>
              <p:cNvSpPr txBox="1"/>
              <p:nvPr/>
            </p:nvSpPr>
            <p:spPr>
              <a:xfrm>
                <a:off x="5652120" y="4736177"/>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4736177"/>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9" name="Conexão recta 8"/>
          <p:cNvCxnSpPr/>
          <p:nvPr/>
        </p:nvCxnSpPr>
        <p:spPr>
          <a:xfrm flipV="1">
            <a:off x="4499992" y="4106550"/>
            <a:ext cx="732199" cy="58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5232191" y="4099298"/>
            <a:ext cx="419929" cy="62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4499992" y="4653136"/>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a:off x="5220072" y="4676593"/>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5232191" y="4106549"/>
            <a:ext cx="0" cy="65601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5480484" y="4749478"/>
            <a:ext cx="504056" cy="246221"/>
          </a:xfrm>
          <a:prstGeom prst="rect">
            <a:avLst/>
          </a:prstGeom>
          <a:noFill/>
        </p:spPr>
        <p:txBody>
          <a:bodyPr wrap="square" rtlCol="0">
            <a:spAutoFit/>
          </a:bodyPr>
          <a:lstStyle/>
          <a:p>
            <a:r>
              <a:rPr lang="pt-PT" sz="1000" b="1" dirty="0" smtClean="0"/>
              <a:t> 8</a:t>
            </a:r>
            <a:endParaRPr lang="pt-PT" sz="1000" b="1" dirty="0"/>
          </a:p>
        </p:txBody>
      </p:sp>
      <p:cxnSp>
        <p:nvCxnSpPr>
          <p:cNvPr id="33" name="Conexão recta 32"/>
          <p:cNvCxnSpPr/>
          <p:nvPr/>
        </p:nvCxnSpPr>
        <p:spPr>
          <a:xfrm flipH="1">
            <a:off x="4155730" y="4128174"/>
            <a:ext cx="1076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a:off x="4499992" y="4711181"/>
            <a:ext cx="720080" cy="839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riângulo rectângulo 37"/>
          <p:cNvSpPr/>
          <p:nvPr/>
        </p:nvSpPr>
        <p:spPr>
          <a:xfrm rot="16200000">
            <a:off x="4578355" y="4040235"/>
            <a:ext cx="592588" cy="749304"/>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a:p>
        </p:txBody>
      </p:sp>
      <p:sp>
        <p:nvSpPr>
          <p:cNvPr id="40" name="CaixaDeTexto 39"/>
          <p:cNvSpPr txBox="1"/>
          <p:nvPr/>
        </p:nvSpPr>
        <p:spPr>
          <a:xfrm>
            <a:off x="4788024" y="4414886"/>
            <a:ext cx="504056" cy="246221"/>
          </a:xfrm>
          <a:prstGeom prst="rect">
            <a:avLst/>
          </a:prstGeom>
          <a:noFill/>
        </p:spPr>
        <p:txBody>
          <a:bodyPr wrap="square" rtlCol="0">
            <a:spAutoFit/>
          </a:bodyPr>
          <a:lstStyle/>
          <a:p>
            <a:r>
              <a:rPr lang="pt-PT" sz="1000" b="1" dirty="0"/>
              <a:t>2</a:t>
            </a:r>
            <a:r>
              <a:rPr lang="pt-PT" sz="1000" b="1" dirty="0" smtClean="0"/>
              <a:t>/3</a:t>
            </a:r>
            <a:endParaRPr lang="pt-PT" sz="1000" b="1" dirty="0"/>
          </a:p>
        </p:txBody>
      </p:sp>
      <p:sp>
        <p:nvSpPr>
          <p:cNvPr id="41" name="CaixaDeTexto 40"/>
          <p:cNvSpPr txBox="1"/>
          <p:nvPr/>
        </p:nvSpPr>
        <p:spPr>
          <a:xfrm>
            <a:off x="5220072" y="4478923"/>
            <a:ext cx="504056" cy="246221"/>
          </a:xfrm>
          <a:prstGeom prst="rect">
            <a:avLst/>
          </a:prstGeom>
          <a:noFill/>
        </p:spPr>
        <p:txBody>
          <a:bodyPr wrap="square" rtlCol="0">
            <a:spAutoFit/>
          </a:bodyPr>
          <a:lstStyle/>
          <a:p>
            <a:r>
              <a:rPr lang="pt-PT" sz="1000" b="1" dirty="0" smtClean="0"/>
              <a:t>1/3</a:t>
            </a:r>
            <a:endParaRPr lang="pt-PT" sz="1000" b="1" dirty="0"/>
          </a:p>
        </p:txBody>
      </p:sp>
      <mc:AlternateContent xmlns:mc="http://schemas.openxmlformats.org/markup-compatibility/2006" xmlns:a14="http://schemas.microsoft.com/office/drawing/2010/main">
        <mc:Choice Requires="a14">
          <p:sp>
            <p:nvSpPr>
              <p:cNvPr id="43" name="CaixaDeTexto 42"/>
              <p:cNvSpPr txBox="1"/>
              <p:nvPr/>
            </p:nvSpPr>
            <p:spPr>
              <a:xfrm>
                <a:off x="3768661" y="38139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3" name="CaixaDeTexto 42"/>
              <p:cNvSpPr txBox="1">
                <a:spLocks noRot="1" noChangeAspect="1" noMove="1" noResize="1" noEditPoints="1" noAdjustHandles="1" noChangeArrowheads="1" noChangeShapeType="1" noTextEdit="1"/>
              </p:cNvSpPr>
              <p:nvPr/>
            </p:nvSpPr>
            <p:spPr>
              <a:xfrm>
                <a:off x="3768661" y="3813964"/>
                <a:ext cx="504056" cy="246221"/>
              </a:xfrm>
              <a:prstGeom prst="rect">
                <a:avLst/>
              </a:prstGeom>
              <a:blipFill rotWithShape="1">
                <a:blip r:embed="rId3"/>
                <a:stretch>
                  <a:fillRect b="-75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4" name="CaixaDeTexto 43"/>
              <p:cNvSpPr txBox="1"/>
              <p:nvPr/>
            </p:nvSpPr>
            <p:spPr>
              <a:xfrm>
                <a:off x="5364088" y="4184817"/>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𝟐</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4" name="CaixaDeTexto 43"/>
              <p:cNvSpPr txBox="1">
                <a:spLocks noRot="1" noChangeAspect="1" noMove="1" noResize="1" noEditPoints="1" noAdjustHandles="1" noChangeArrowheads="1" noChangeShapeType="1" noTextEdit="1"/>
              </p:cNvSpPr>
              <p:nvPr/>
            </p:nvSpPr>
            <p:spPr>
              <a:xfrm>
                <a:off x="5364088" y="4184817"/>
                <a:ext cx="504056" cy="246221"/>
              </a:xfrm>
              <a:prstGeom prst="rect">
                <a:avLst/>
              </a:prstGeom>
              <a:blipFill rotWithShape="1">
                <a:blip r:embed="rId5"/>
                <a:stretch>
                  <a:fillRect b="-4878"/>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CaixaDeTexto 44"/>
              <p:cNvSpPr txBox="1"/>
              <p:nvPr/>
            </p:nvSpPr>
            <p:spPr>
              <a:xfrm>
                <a:off x="4362035" y="4212585"/>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𝟏</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5" name="CaixaDeTexto 44"/>
              <p:cNvSpPr txBox="1">
                <a:spLocks noRot="1" noChangeAspect="1" noMove="1" noResize="1" noEditPoints="1" noAdjustHandles="1" noChangeArrowheads="1" noChangeShapeType="1" noTextEdit="1"/>
              </p:cNvSpPr>
              <p:nvPr/>
            </p:nvSpPr>
            <p:spPr>
              <a:xfrm>
                <a:off x="4362035" y="4212585"/>
                <a:ext cx="504056" cy="246221"/>
              </a:xfrm>
              <a:prstGeom prst="rect">
                <a:avLst/>
              </a:prstGeom>
              <a:blipFill rotWithShape="1">
                <a:blip r:embed="rId6"/>
                <a:stretch>
                  <a:fillRect b="-7500"/>
                </a:stretch>
              </a:blipFill>
            </p:spPr>
            <p:txBody>
              <a:bodyPr/>
              <a:lstStyle/>
              <a:p>
                <a:r>
                  <a:rPr lang="pt-PT">
                    <a:noFill/>
                  </a:rPr>
                  <a:t> </a:t>
                </a:r>
              </a:p>
            </p:txBody>
          </p:sp>
        </mc:Fallback>
      </mc:AlternateContent>
    </p:spTree>
    <p:extLst>
      <p:ext uri="{BB962C8B-B14F-4D97-AF65-F5344CB8AC3E}">
        <p14:creationId xmlns:p14="http://schemas.microsoft.com/office/powerpoint/2010/main" val="115208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015301"/>
              </a:xfrm>
              <a:prstGeom prst="rect">
                <a:avLst/>
              </a:prstGeom>
            </p:spPr>
            <p:txBody>
              <a:bodyPr wrap="square">
                <a:spAutoFit/>
              </a:bodyPr>
              <a:lstStyle/>
              <a:p>
                <a:pPr marL="176213" algn="just"/>
                <a:r>
                  <a:rPr lang="pt-PT" sz="1200" b="1" i="1" dirty="0" smtClean="0">
                    <a:latin typeface="Arial" panose="020B0604020202020204" pitchFamily="34" charset="0"/>
                    <a:cs typeface="Arial" panose="020B0604020202020204" pitchFamily="34" charset="0"/>
                  </a:rPr>
                  <a:t>Passo 3.  </a:t>
                </a:r>
                <a:r>
                  <a:rPr lang="pt-PT" sz="1200" dirty="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𝟔𝟑𝟒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𝟑𝟏𝟓</m:t>
                        </m:r>
                      </m:e>
                    </m:d>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smtClean="0">
                    <a:latin typeface="Arial" panose="020B0604020202020204" pitchFamily="34" charset="0"/>
                    <a:cs typeface="Arial" panose="020B0604020202020204" pitchFamily="34" charset="0"/>
                  </a:rPr>
                  <a:t>Como a função tem dois ramos, precisamos de saber qual o ramo a utilizar. Assim, verifica-se, para a função de distribuição,  que </a:t>
                </a:r>
                <a14:m>
                  <m:oMath xmlns:m="http://schemas.openxmlformats.org/officeDocument/2006/math">
                    <m:r>
                      <a:rPr lang="pt-PT" sz="1200" b="1" i="1" smtClean="0">
                        <a:latin typeface="Cambria Math"/>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𝟖</m:t>
                        </m:r>
                      </m:e>
                    </m:d>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0"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a:t>
                </a:r>
                <a:r>
                  <a:rPr lang="pt-PT" sz="12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oMath>
                </a14:m>
                <a:r>
                  <a:rPr lang="pt-PT" sz="1200" b="1" dirty="0" smtClean="0">
                    <a:latin typeface="Arial" panose="020B0604020202020204" pitchFamily="34" charset="0"/>
                    <a:cs typeface="Arial" panose="020B0604020202020204" pitchFamily="34" charset="0"/>
                  </a:rPr>
                  <a:t> </a:t>
                </a:r>
                <a:r>
                  <a:rPr lang="pt-PT" sz="1200" b="1" dirty="0" smtClean="0">
                    <a:latin typeface="Cambria Math"/>
                    <a:ea typeface="Cambria Math"/>
                    <a:cs typeface="Arial" panose="020B0604020202020204" pitchFamily="34" charset="0"/>
                  </a:rPr>
                  <a:t>⟹ </a:t>
                </a:r>
                <a14:m>
                  <m:oMath xmlns:m="http://schemas.openxmlformats.org/officeDocument/2006/math">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e utilizar </a:t>
                </a:r>
                <a:r>
                  <a:rPr lang="pt-PT" sz="1200" dirty="0">
                    <a:latin typeface="Cambria Math"/>
                    <a:ea typeface="Cambria Math"/>
                    <a:cs typeface="Arial" panose="020B0604020202020204" pitchFamily="34" charset="0"/>
                  </a:rPr>
                  <a:t>o primeiro ramo da função, </a:t>
                </a:r>
              </a:p>
              <a:p>
                <a:pPr marL="347663" indent="-171450" algn="just">
                  <a:buFont typeface="Arial" panose="020B0604020202020204" pitchFamily="34" charset="0"/>
                  <a:buChar char="•"/>
                </a:pPr>
                <a:endParaRPr lang="pt-PT" sz="1200" b="1" i="1" dirty="0" smtClean="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𝟐</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m:oMathPara>
                </a14:m>
                <a:endParaRPr lang="pt-PT" sz="1200" b="1"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a:t>
                </a:r>
                <a:r>
                  <a:rPr lang="pt-PT" sz="1200" b="1" dirty="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𝟔</m:t>
                    </m:r>
                    <m:r>
                      <a:rPr lang="pt-PT" sz="1200" b="1" i="1" smtClean="0">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r>
                  <a:rPr lang="pt-PT" sz="1200" b="1" dirty="0" smtClean="0">
                    <a:latin typeface="Cambria Math"/>
                    <a:ea typeface="Cambria Math"/>
                    <a:cs typeface="Arial" panose="020B0604020202020204" pitchFamily="34" charset="0"/>
                  </a:rPr>
                  <a:t> </a:t>
                </a:r>
                <a:r>
                  <a:rPr lang="pt-PT" sz="1200" dirty="0" smtClean="0">
                    <a:latin typeface="Cambria Math"/>
                    <a:ea typeface="Cambria Math"/>
                    <a:cs typeface="Arial" panose="020B0604020202020204" pitchFamily="34" charset="0"/>
                  </a:rPr>
                  <a:t>e</a:t>
                </a:r>
                <a:r>
                  <a:rPr lang="pt-PT" sz="1200" b="1" dirty="0" smtClean="0">
                    <a:latin typeface="Cambria Math"/>
                    <a:ea typeface="Cambria Math"/>
                    <a:cs typeface="Arial" panose="020B0604020202020204" pitchFamily="34" charset="0"/>
                  </a:rPr>
                  <a:t> </a:t>
                </a:r>
                <a:r>
                  <a:rPr lang="pt-PT" sz="1200" dirty="0">
                    <a:latin typeface="Cambria Math"/>
                    <a:ea typeface="Cambria Math"/>
                    <a:cs typeface="Arial" panose="020B0604020202020204" pitchFamily="34" charset="0"/>
                  </a:rPr>
                  <a:t>utilizar o </a:t>
                </a:r>
                <a:r>
                  <a:rPr lang="pt-PT" sz="1200" dirty="0" smtClean="0">
                    <a:latin typeface="Cambria Math"/>
                    <a:ea typeface="Cambria Math"/>
                    <a:cs typeface="Arial" panose="020B0604020202020204" pitchFamily="34" charset="0"/>
                  </a:rPr>
                  <a:t>segundo </a:t>
                </a:r>
                <a:r>
                  <a:rPr lang="pt-PT" sz="1200" dirty="0">
                    <a:latin typeface="Cambria Math"/>
                    <a:ea typeface="Cambria Math"/>
                    <a:cs typeface="Arial" panose="020B0604020202020204" pitchFamily="34" charset="0"/>
                  </a:rPr>
                  <a:t>ramo da função, </a:t>
                </a:r>
              </a:p>
              <a:p>
                <a:pPr marL="347663" indent="-171450" algn="just">
                  <a:buFont typeface="Arial" panose="020B0604020202020204" pitchFamily="34" charset="0"/>
                  <a:buChar char="•"/>
                </a:pPr>
                <a:endParaRPr lang="pt-PT" sz="1200" b="1" i="1" dirty="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100" b="1" i="1">
                              <a:latin typeface="Cambria Math" panose="02040503050406030204" pitchFamily="18" charset="0"/>
                              <a:cs typeface="Arial" panose="020B0604020202020204" pitchFamily="34" charset="0"/>
                            </a:rPr>
                          </m:ctrlPr>
                        </m:sSubPr>
                        <m:e>
                          <m:r>
                            <a:rPr lang="pt-PT" sz="1100" b="1" i="1">
                              <a:latin typeface="Cambria Math"/>
                              <a:cs typeface="Arial" panose="020B0604020202020204" pitchFamily="34" charset="0"/>
                            </a:rPr>
                            <m:t>𝒇</m:t>
                          </m:r>
                        </m:e>
                        <m:sub>
                          <m:r>
                            <a:rPr lang="pt-PT" sz="1100" b="1" i="1" smtClean="0">
                              <a:latin typeface="Cambria Math"/>
                              <a:cs typeface="Arial" panose="020B0604020202020204" pitchFamily="34" charset="0"/>
                            </a:rPr>
                            <m:t>𝟐</m:t>
                          </m:r>
                        </m:sub>
                      </m:sSub>
                      <m:d>
                        <m:dPr>
                          <m:ctrlPr>
                            <a:rPr lang="pt-PT" sz="1100" b="1" i="1">
                              <a:latin typeface="Cambria Math" panose="02040503050406030204" pitchFamily="18" charset="0"/>
                              <a:cs typeface="Arial" panose="020B0604020202020204" pitchFamily="34" charset="0"/>
                            </a:rPr>
                          </m:ctrlPr>
                        </m:dPr>
                        <m:e>
                          <m:r>
                            <a:rPr lang="pt-PT" sz="1100" b="1" i="1">
                              <a:latin typeface="Cambria Math"/>
                              <a:cs typeface="Arial" panose="020B0604020202020204" pitchFamily="34" charset="0"/>
                            </a:rPr>
                            <m:t>𝒙</m:t>
                          </m:r>
                        </m:e>
                      </m:d>
                      <m:r>
                        <a:rPr lang="pt-PT" sz="11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r>
                  <a:rPr lang="pt-PT" sz="1200" dirty="0" smtClean="0">
                    <a:latin typeface="Cambria Math"/>
                    <a:ea typeface="Cambria Math"/>
                    <a:cs typeface="Arial" panose="020B0604020202020204" pitchFamily="34" charset="0"/>
                  </a:rPr>
                  <a:t>Como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𝟔𝟑𝟒</m:t>
                    </m:r>
                    <m:r>
                      <a:rPr lang="pt-PT" sz="1200" b="1" i="1" smtClean="0">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𝟑</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utiliza-se o primeiro ramo da função,</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a14:m>
                <a:endParaRPr lang="pt-PT" sz="1200" b="1" dirty="0">
                  <a:latin typeface="Cambria Math"/>
                  <a:ea typeface="Cambria Math"/>
                  <a:cs typeface="Arial" panose="020B0604020202020204" pitchFamily="34" charset="0"/>
                </a:endParaRPr>
              </a:p>
              <a:p>
                <a:pPr marL="176213" algn="just"/>
                <a:endParaRPr lang="pt-PT" sz="1200"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Cambria Math"/>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4</a:t>
                </a:r>
                <a:r>
                  <a:rPr lang="pt-PT" sz="1200" b="1" dirty="0">
                    <a:latin typeface="Arial" panose="020B0604020202020204" pitchFamily="34" charset="0"/>
                    <a:cs typeface="Arial" panose="020B0604020202020204" pitchFamily="34" charset="0"/>
                  </a:rPr>
                  <a:t>.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315</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𝟑</m:t>
                    </m:r>
                    <m:r>
                      <a:rPr lang="pt-PT" sz="1200" b="1" i="0"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𝟔𝟑𝟒</m:t>
                        </m:r>
                      </m:num>
                      <m:den>
                        <m:r>
                          <a:rPr lang="pt-PT" sz="1200" b="1" i="1" smtClean="0">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𝟗𝟓𝟏</m:t>
                    </m:r>
                    <m:r>
                      <a:rPr lang="pt-PT" sz="1200" b="1" i="0" smtClean="0">
                        <a:latin typeface="Cambria Math"/>
                        <a:cs typeface="Arial" panose="020B0604020202020204" pitchFamily="34" charset="0"/>
                      </a:rPr>
                      <m:t> </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Sim! </a:t>
                </a:r>
                <a:r>
                  <a:rPr lang="pt-PT" sz="1200" dirty="0">
                    <a:latin typeface="Arial" panose="020B0604020202020204" pitchFamily="34" charset="0"/>
                    <a:cs typeface="Arial" panose="020B0604020202020204" pitchFamily="34" charset="0"/>
                  </a:rPr>
                  <a:t>Aceitar, sendo o valor </a:t>
                </a:r>
                <a:r>
                  <a:rPr lang="pt-PT" sz="1200" dirty="0" smtClean="0">
                    <a:latin typeface="Arial" panose="020B0604020202020204" pitchFamily="34" charset="0"/>
                    <a:cs typeface="Arial" panose="020B0604020202020204" pitchFamily="34" charset="0"/>
                  </a:rPr>
                  <a:t>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𝟐</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𝟔𝟑𝟒</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𝟓</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𝟖𝟎𝟒</m:t>
                    </m:r>
                  </m:oMath>
                </a14:m>
                <a:r>
                  <a:rPr lang="pt-PT" sz="1200" b="1" dirty="0" smtClean="0">
                    <a:latin typeface="Arial" panose="020B0604020202020204" pitchFamily="34" charset="0"/>
                    <a:cs typeface="Arial" panose="020B0604020202020204" pitchFamily="34" charset="0"/>
                  </a:rPr>
                  <a:t>.</a:t>
                </a:r>
                <a:endParaRPr lang="pt-PT" sz="1200" b="1" dirty="0">
                  <a:latin typeface="Arial" panose="020B0604020202020204" pitchFamily="34" charset="0"/>
                  <a:cs typeface="Arial" panose="020B0604020202020204" pitchFamily="34" charset="0"/>
                </a:endParaRPr>
              </a:p>
              <a:p>
                <a:pPr marL="176213" algn="just"/>
                <a:endParaRPr lang="pt-PT" sz="1200"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3.3 </a:t>
                </a:r>
                <a:r>
                  <a:rPr lang="pt-PT" sz="1200" b="1" dirty="0">
                    <a:latin typeface="Arial" panose="020B0604020202020204" pitchFamily="34" charset="0"/>
                    <a:cs typeface="Arial" panose="020B0604020202020204" pitchFamily="34" charset="0"/>
                  </a:rPr>
                  <a:t>Geração de Variáveis Aleatórias </a:t>
                </a:r>
                <a:r>
                  <a:rPr lang="pt-PT" sz="1200" b="1" dirty="0" smtClean="0">
                    <a:latin typeface="Arial" panose="020B0604020202020204" pitchFamily="34" charset="0"/>
                    <a:cs typeface="Arial" panose="020B0604020202020204" pitchFamily="34" charset="0"/>
                  </a:rPr>
                  <a:t>Discretas</a:t>
                </a: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Exemplo 9</a:t>
                </a:r>
                <a:r>
                  <a:rPr lang="pt-PT" sz="1200" dirty="0" smtClean="0">
                    <a:latin typeface="Arial" panose="020B0604020202020204" pitchFamily="34" charset="0"/>
                    <a:cs typeface="Arial" panose="020B0604020202020204" pitchFamily="34" charset="0"/>
                  </a:rPr>
                  <a:t>. Seja a v. a. </a:t>
                </a:r>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iscreta com a seguinte distribuição:</a:t>
                </a:r>
                <a:endParaRPr lang="pt-PT" sz="1200" dirty="0">
                  <a:latin typeface="Arial" panose="020B0604020202020204" pitchFamily="34" charset="0"/>
                  <a:cs typeface="Arial" panose="020B0604020202020204" pitchFamily="34" charset="0"/>
                </a:endParaRPr>
              </a:p>
              <a:p>
                <a:pPr marL="176213" algn="just"/>
                <a:r>
                  <a:rPr lang="pt-PT" sz="1200" b="1" dirty="0" smtClean="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d>
                      <m:dPr>
                        <m:begChr m:val="{"/>
                        <m:endChr m:val=""/>
                        <m:ctrlPr>
                          <a:rPr lang="pt-PT" sz="1200" b="1" i="1" smtClean="0">
                            <a:latin typeface="Cambria Math" panose="02040503050406030204" pitchFamily="18" charset="0"/>
                            <a:ea typeface="Cambria Math"/>
                            <a:cs typeface="Arial" panose="020B0604020202020204" pitchFamily="34" charset="0"/>
                          </a:rPr>
                        </m:ctrlPr>
                      </m:dPr>
                      <m:e>
                        <m:eqArr>
                          <m:eqArrPr>
                            <m:ctrlPr>
                              <a:rPr lang="pt-PT" sz="1200" b="1" i="1" smtClean="0">
                                <a:latin typeface="Cambria Math" panose="02040503050406030204" pitchFamily="18" charset="0"/>
                                <a:ea typeface="Cambria Math"/>
                                <a:cs typeface="Arial" panose="020B0604020202020204" pitchFamily="34" charset="0"/>
                              </a:rPr>
                            </m:ctrlPr>
                          </m:eqArrPr>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𝟏𝟎</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𝟐𝟎</m:t>
                            </m:r>
                          </m:e>
                          <m:e>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e>
                        </m:eqArr>
                      </m:e>
                    </m:d>
                  </m:oMath>
                </a14:m>
                <a:endParaRPr lang="pt-PT" sz="1200" b="1" dirty="0" smtClean="0">
                  <a:latin typeface="Cambria Math"/>
                  <a:ea typeface="Cambria Math"/>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015301"/>
              </a:xfrm>
              <a:prstGeom prst="rect">
                <a:avLst/>
              </a:prstGeom>
              <a:blipFill rotWithShape="1">
                <a:blip r:embed="rId2"/>
                <a:stretch>
                  <a:fillRect t="-101"/>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a:xfrm>
            <a:off x="6588224" y="6310315"/>
            <a:ext cx="2133600" cy="365125"/>
          </a:xfrm>
        </p:spPr>
        <p:txBody>
          <a:bodyPr/>
          <a:lstStyle/>
          <a:p>
            <a:pPr>
              <a:defRPr/>
            </a:pPr>
            <a:fld id="{8BA8F932-C44C-4D51-BBA6-4BE62AF1DBD2}" type="slidenum">
              <a:rPr lang="en-GB" altLang="pt-PT" smtClean="0"/>
              <a:pPr>
                <a:defRPr/>
              </a:pPr>
              <a:t>28</a:t>
            </a:fld>
            <a:endParaRPr lang="en-GB" altLang="pt-PT" dirty="0"/>
          </a:p>
        </p:txBody>
      </p:sp>
      <mc:AlternateContent xmlns:mc="http://schemas.openxmlformats.org/markup-compatibility/2006" xmlns:a14="http://schemas.microsoft.com/office/drawing/2010/main">
        <mc:Choice Requires="a14">
          <p:sp>
            <p:nvSpPr>
              <p:cNvPr id="7" name="CaixaDeTexto 6"/>
              <p:cNvSpPr txBox="1"/>
              <p:nvPr/>
            </p:nvSpPr>
            <p:spPr>
              <a:xfrm>
                <a:off x="347528" y="5805264"/>
                <a:ext cx="23522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r>
                        <a:rPr lang="pt-PT" sz="1200" b="1" i="1" smtClean="0">
                          <a:latin typeface="Cambria Math"/>
                        </a:rPr>
                        <m:t>:             </m:t>
                      </m:r>
                      <m:r>
                        <a:rPr lang="pt-PT" sz="1200" b="1" i="1" smtClean="0">
                          <a:latin typeface="Cambria Math"/>
                        </a:rPr>
                        <m:t>𝟓</m:t>
                      </m:r>
                      <m:r>
                        <a:rPr lang="pt-PT" sz="1200" b="1" i="1" smtClean="0">
                          <a:latin typeface="Cambria Math"/>
                        </a:rPr>
                        <m:t>       </m:t>
                      </m:r>
                      <m:r>
                        <a:rPr lang="pt-PT" sz="1200" b="1" i="1" smtClean="0">
                          <a:latin typeface="Cambria Math"/>
                        </a:rPr>
                        <m:t>𝟏𝟎</m:t>
                      </m:r>
                      <m:r>
                        <a:rPr lang="pt-PT" sz="1200" b="1" i="1" smtClean="0">
                          <a:latin typeface="Cambria Math"/>
                        </a:rPr>
                        <m:t>         </m:t>
                      </m:r>
                      <m:r>
                        <a:rPr lang="pt-PT" sz="1200" b="1" i="1" smtClean="0">
                          <a:latin typeface="Cambria Math"/>
                        </a:rPr>
                        <m:t>𝟏𝟓</m:t>
                      </m:r>
                      <m:r>
                        <a:rPr lang="pt-PT" sz="1200" b="1" i="1" smtClean="0">
                          <a:latin typeface="Cambria Math"/>
                        </a:rPr>
                        <m:t>      </m:t>
                      </m:r>
                      <m:r>
                        <a:rPr lang="pt-PT" sz="1200" b="1" i="1" smtClean="0">
                          <a:latin typeface="Cambria Math"/>
                        </a:rPr>
                        <m:t>𝟐𝟎</m:t>
                      </m:r>
                    </m:oMath>
                  </m:oMathPara>
                </a14:m>
                <a:endParaRPr lang="pt-PT" sz="1200" b="1" dirty="0" smtClean="0"/>
              </a:p>
              <a:p>
                <a:pPr/>
                <a14:m>
                  <m:oMathPara xmlns:m="http://schemas.openxmlformats.org/officeDocument/2006/math">
                    <m:oMathParaPr>
                      <m:jc m:val="centerGroup"/>
                    </m:oMathParaPr>
                    <m:oMath xmlns:m="http://schemas.openxmlformats.org/officeDocument/2006/math">
                      <m:r>
                        <a:rPr lang="pt-PT" sz="1200" b="1" i="1" smtClean="0">
                          <a:latin typeface="Cambria Math"/>
                        </a:rPr>
                        <m:t>𝒇</m:t>
                      </m:r>
                      <m:d>
                        <m:dPr>
                          <m:ctrlPr>
                            <a:rPr lang="pt-PT" sz="1200" b="1" i="1" smtClean="0">
                              <a:latin typeface="Cambria Math" panose="02040503050406030204" pitchFamily="18" charset="0"/>
                            </a:rPr>
                          </m:ctrlPr>
                        </m:dPr>
                        <m:e>
                          <m:r>
                            <a:rPr lang="pt-PT" sz="1200" b="1" i="1" smtClean="0">
                              <a:latin typeface="Cambria Math"/>
                            </a:rPr>
                            <m:t>𝒙</m:t>
                          </m:r>
                        </m:e>
                      </m:d>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𝟏</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𝟒𝟓</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𝟐𝟓</m:t>
                      </m:r>
                    </m:oMath>
                  </m:oMathPara>
                </a14:m>
                <a:endParaRPr lang="pt-PT" sz="1200" b="1"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347528" y="5805264"/>
                <a:ext cx="2352264" cy="461665"/>
              </a:xfrm>
              <a:prstGeom prst="rect">
                <a:avLst/>
              </a:prstGeom>
              <a:blipFill rotWithShape="1">
                <a:blip r:embed="rId3"/>
                <a:stretch>
                  <a:fillRect b="-2632"/>
                </a:stretch>
              </a:blipFill>
            </p:spPr>
            <p:txBody>
              <a:bodyPr/>
              <a:lstStyle/>
              <a:p>
                <a:r>
                  <a:rPr lang="pt-PT">
                    <a:noFill/>
                  </a:rPr>
                  <a:t> </a:t>
                </a:r>
              </a:p>
            </p:txBody>
          </p:sp>
        </mc:Fallback>
      </mc:AlternateContent>
    </p:spTree>
    <p:extLst>
      <p:ext uri="{BB962C8B-B14F-4D97-AF65-F5344CB8AC3E}">
        <p14:creationId xmlns:p14="http://schemas.microsoft.com/office/powerpoint/2010/main" val="206825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247736"/>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Resulta do método da Transformação Inversa que:</a:t>
                </a:r>
              </a:p>
              <a:p>
                <a:pPr marL="176213" algn="just"/>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𝒚</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0" smtClean="0">
                        <a:latin typeface="Cambria Math"/>
                        <a:ea typeface="Cambria Math"/>
                        <a:cs typeface="Arial" panose="020B0604020202020204" pitchFamily="34" charset="0"/>
                      </a:rPr>
                      <m:t>𝟎</m:t>
                    </m:r>
                    <m:r>
                      <a:rPr lang="pt-PT" sz="1200" b="1" i="0" smtClean="0">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𝟏𝟎</m:t>
                    </m:r>
                  </m:oMath>
                </a14:m>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oMath>
                </a14:m>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Binomial</a:t>
                </a: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Considere-se a distribuição Binomial:</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smtClean="0">
                        <a:latin typeface="Cambria Math"/>
                      </a:rPr>
                      <m:t>𝒃</m:t>
                    </m:r>
                    <m:d>
                      <m:dPr>
                        <m:ctrlPr>
                          <a:rPr lang="pt-PT" sz="1200" b="1" i="1" smtClean="0">
                            <a:latin typeface="Cambria Math" panose="02040503050406030204" pitchFamily="18" charset="0"/>
                          </a:rPr>
                        </m:ctrlPr>
                      </m:dPr>
                      <m:e>
                        <m:r>
                          <a:rPr lang="pt-PT" sz="1200" b="1" i="1" smtClean="0">
                            <a:latin typeface="Cambria Math"/>
                          </a:rPr>
                          <m:t>𝒙</m:t>
                        </m:r>
                        <m:r>
                          <a:rPr lang="pt-PT" sz="1200" b="1" i="1" smtClean="0">
                            <a:latin typeface="Cambria Math"/>
                          </a:rPr>
                          <m:t>;</m:t>
                        </m:r>
                        <m:r>
                          <a:rPr lang="pt-PT" sz="1200" b="1" i="1" smtClean="0">
                            <a:latin typeface="Cambria Math"/>
                          </a:rPr>
                          <m:t>𝒏</m:t>
                        </m:r>
                        <m:r>
                          <a:rPr lang="pt-PT" sz="1200" b="1" i="1" smtClean="0">
                            <a:latin typeface="Cambria Math"/>
                          </a:rPr>
                          <m:t>;</m:t>
                        </m:r>
                        <m:r>
                          <a:rPr lang="pt-PT" sz="1200" b="1" i="1" smtClean="0">
                            <a:latin typeface="Cambria Math"/>
                          </a:rPr>
                          <m:t>𝒑</m:t>
                        </m:r>
                      </m:e>
                    </m:d>
                    <m:r>
                      <a:rPr lang="pt-PT" sz="1200" b="1" i="0" smtClean="0">
                        <a:latin typeface="Cambria Math"/>
                      </a:rPr>
                      <m:t>= </m:t>
                    </m:r>
                    <m:d>
                      <m:dPr>
                        <m:ctrlPr>
                          <a:rPr lang="pt-PT" sz="1200" b="1" i="1" smtClean="0">
                            <a:latin typeface="Cambria Math" panose="02040503050406030204" pitchFamily="18" charset="0"/>
                          </a:rPr>
                        </m:ctrlPr>
                      </m:dPr>
                      <m:e>
                        <m:f>
                          <m:fPr>
                            <m:type m:val="noBar"/>
                            <m:ctrlPr>
                              <a:rPr lang="pt-PT" sz="1200" b="1" i="1" smtClean="0">
                                <a:latin typeface="Cambria Math" panose="02040503050406030204" pitchFamily="18" charset="0"/>
                              </a:rPr>
                            </m:ctrlPr>
                          </m:fPr>
                          <m:num>
                            <m:r>
                              <a:rPr lang="pt-PT" sz="1200" b="1" i="1" smtClean="0">
                                <a:latin typeface="Cambria Math"/>
                              </a:rPr>
                              <m:t>𝒏</m:t>
                            </m:r>
                          </m:num>
                          <m:den>
                            <m:r>
                              <a:rPr lang="pt-PT" sz="1200" b="1" i="1" smtClean="0">
                                <a:latin typeface="Cambria Math"/>
                              </a:rPr>
                              <m:t>𝒙</m:t>
                            </m:r>
                          </m:den>
                        </m:f>
                      </m:e>
                    </m:d>
                    <m:sSup>
                      <m:sSupPr>
                        <m:ctrlPr>
                          <a:rPr lang="pt-PT" sz="1200" b="1" i="1" smtClean="0">
                            <a:latin typeface="Cambria Math" panose="02040503050406030204" pitchFamily="18" charset="0"/>
                          </a:rPr>
                        </m:ctrlPr>
                      </m:sSupPr>
                      <m:e>
                        <m:r>
                          <a:rPr lang="pt-PT" sz="1200" b="1" i="1" smtClean="0">
                            <a:latin typeface="Cambria Math"/>
                          </a:rPr>
                          <m:t>𝒑</m:t>
                        </m:r>
                      </m:e>
                      <m:sup>
                        <m:r>
                          <a:rPr lang="pt-PT" sz="1200" b="1" i="1" smtClean="0">
                            <a:latin typeface="Cambria Math"/>
                          </a:rPr>
                          <m:t>𝒙</m:t>
                        </m:r>
                      </m:sup>
                    </m:sSup>
                    <m:sSup>
                      <m:sSupPr>
                        <m:ctrlPr>
                          <a:rPr lang="pt-PT" sz="1200" b="1" i="1" smtClean="0">
                            <a:latin typeface="Cambria Math" panose="02040503050406030204" pitchFamily="18" charset="0"/>
                          </a:rPr>
                        </m:ctrlPr>
                      </m:sSupPr>
                      <m:e>
                        <m:r>
                          <a:rPr lang="pt-PT" sz="1200" b="1" i="1" smtClean="0">
                            <a:latin typeface="Cambria Math"/>
                          </a:rPr>
                          <m:t>(</m:t>
                        </m:r>
                        <m:r>
                          <a:rPr lang="pt-PT" sz="1200" b="1" i="1" smtClean="0">
                            <a:latin typeface="Cambria Math"/>
                          </a:rPr>
                          <m:t>𝟏</m:t>
                        </m:r>
                        <m:r>
                          <a:rPr lang="pt-PT" sz="1200" b="1" i="1" smtClean="0">
                            <a:latin typeface="Cambria Math"/>
                          </a:rPr>
                          <m:t>−</m:t>
                        </m:r>
                        <m:r>
                          <a:rPr lang="pt-PT" sz="1200" b="1" i="1" smtClean="0">
                            <a:latin typeface="Cambria Math"/>
                          </a:rPr>
                          <m:t>𝒑</m:t>
                        </m:r>
                        <m:r>
                          <a:rPr lang="pt-PT" sz="1200" b="1" i="1" smtClean="0">
                            <a:latin typeface="Cambria Math"/>
                          </a:rPr>
                          <m:t>)</m:t>
                        </m:r>
                      </m:e>
                      <m:sup>
                        <m:r>
                          <a:rPr lang="pt-PT" sz="1200" b="1" i="1" smtClean="0">
                            <a:latin typeface="Cambria Math"/>
                          </a:rPr>
                          <m:t>𝒏</m:t>
                        </m:r>
                        <m:r>
                          <a:rPr lang="pt-PT" sz="1200" b="1" i="1" smtClean="0">
                            <a:latin typeface="Cambria Math"/>
                          </a:rPr>
                          <m:t>−</m:t>
                        </m:r>
                        <m:r>
                          <a:rPr lang="pt-PT" sz="1200" b="1" i="1" smtClean="0">
                            <a:latin typeface="Cambria Math"/>
                          </a:rPr>
                          <m:t>𝒙</m:t>
                        </m:r>
                      </m:sup>
                    </m:sSup>
                    <m:r>
                      <a:rPr lang="pt-PT" sz="1200" b="1" i="1" smtClean="0">
                        <a:latin typeface="Cambria Math"/>
                      </a:rPr>
                      <m:t>,       </m:t>
                    </m:r>
                    <m:r>
                      <a:rPr lang="pt-PT" sz="1200" b="1" i="1" smtClean="0">
                        <a:latin typeface="Cambria Math"/>
                      </a:rPr>
                      <m:t>𝒙</m:t>
                    </m:r>
                    <m:r>
                      <a:rPr lang="pt-PT" sz="1200" b="1" i="1" smtClean="0">
                        <a:latin typeface="Cambria Math"/>
                      </a:rPr>
                      <m:t>=</m:t>
                    </m:r>
                    <m:r>
                      <a:rPr lang="pt-PT" sz="1200" b="1" i="1" smtClean="0">
                        <a:latin typeface="Cambria Math"/>
                      </a:rPr>
                      <m:t>𝟎</m:t>
                    </m:r>
                    <m:r>
                      <a:rPr lang="pt-PT" sz="1200" b="1" i="1" smtClean="0">
                        <a:latin typeface="Cambria Math"/>
                      </a:rPr>
                      <m:t>, </m:t>
                    </m:r>
                    <m:r>
                      <a:rPr lang="pt-PT" sz="1200" b="1" i="1" smtClean="0">
                        <a:latin typeface="Cambria Math"/>
                      </a:rPr>
                      <m:t>𝟏</m:t>
                    </m:r>
                    <m:r>
                      <a:rPr lang="pt-PT" sz="1200" b="1" i="1" smtClean="0">
                        <a:latin typeface="Cambria Math"/>
                      </a:rPr>
                      <m:t>, </m:t>
                    </m:r>
                    <m:r>
                      <a:rPr lang="pt-PT" sz="1200" b="1" i="1" smtClean="0">
                        <a:latin typeface="Cambria Math"/>
                      </a:rPr>
                      <m:t>𝟐</m:t>
                    </m:r>
                    <m:r>
                      <a:rPr lang="pt-PT" sz="1200" b="1" i="1" smtClean="0">
                        <a:latin typeface="Cambria Math"/>
                      </a:rPr>
                      <m:t>,…,</m:t>
                    </m:r>
                    <m:r>
                      <a:rPr lang="pt-PT" sz="1200" b="1" i="1" smtClean="0">
                        <a:latin typeface="Cambria Math"/>
                      </a:rPr>
                      <m:t>𝒏</m:t>
                    </m:r>
                  </m:oMath>
                </a14:m>
                <a:endParaRPr lang="pt-PT" sz="1200" b="1" dirty="0" smtClean="0"/>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1</a:t>
                </a:r>
                <a:r>
                  <a:rPr lang="pt-PT" sz="1200" dirty="0" smtClean="0">
                    <a:latin typeface="Arial" panose="020B0604020202020204" pitchFamily="34" charset="0"/>
                    <a:ea typeface="Cambria Math"/>
                    <a:cs typeface="Arial" panose="020B0604020202020204" pitchFamily="34" charset="0"/>
                  </a:rPr>
                  <a:t>. Gerar </a:t>
                </a:r>
                <a14:m>
                  <m:oMath xmlns:m="http://schemas.openxmlformats.org/officeDocument/2006/math">
                    <m:r>
                      <a:rPr lang="pt-PT" sz="1200" b="0" i="1" smtClean="0">
                        <a:latin typeface="Cambria Math"/>
                        <a:ea typeface="Cambria Math"/>
                        <a:cs typeface="Arial" panose="020B0604020202020204" pitchFamily="34" charset="0"/>
                      </a:rPr>
                      <m:t>𝑛</m:t>
                    </m:r>
                    <m:r>
                      <a:rPr lang="pt-PT" sz="12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números aleatórios;</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2</a:t>
                </a:r>
                <a:r>
                  <a:rPr lang="pt-PT" sz="1200" dirty="0" smtClean="0">
                    <a:latin typeface="Arial" panose="020B0604020202020204" pitchFamily="34" charset="0"/>
                    <a:ea typeface="Cambria Math"/>
                    <a:cs typeface="Arial" panose="020B0604020202020204" pitchFamily="34" charset="0"/>
                  </a:rPr>
                  <a:t>. Verificar quantos números aleatórios gerados são inferiores ou iguais a </a:t>
                </a:r>
                <a14:m>
                  <m:oMath xmlns:m="http://schemas.openxmlformats.org/officeDocument/2006/math">
                    <m:r>
                      <a:rPr lang="pt-PT" sz="1200" b="1" i="1">
                        <a:latin typeface="Cambria Math"/>
                      </a:rPr>
                      <m:t>𝒑</m:t>
                    </m:r>
                  </m:oMath>
                </a14:m>
                <a:r>
                  <a:rPr lang="pt-PT" sz="1200" dirty="0" smtClean="0">
                    <a:latin typeface="Arial" panose="020B0604020202020204" pitchFamily="34" charset="0"/>
                    <a:ea typeface="Cambria Math"/>
                    <a:cs typeface="Arial" panose="020B0604020202020204" pitchFamily="34" charset="0"/>
                  </a:rPr>
                  <a:t>.</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3. </a:t>
                </a:r>
                <a:r>
                  <a:rPr lang="pt-PT" sz="1200" dirty="0" smtClean="0">
                    <a:latin typeface="Arial" panose="020B0604020202020204" pitchFamily="34" charset="0"/>
                    <a:ea typeface="Cambria Math"/>
                    <a:cs typeface="Arial" panose="020B0604020202020204" pitchFamily="34" charset="0"/>
                  </a:rPr>
                  <a:t>O número encontrado no passo anterior dá o valor gerado para a v. a</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 Binomial.</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Quando </a:t>
                </a:r>
                <a14:m>
                  <m:oMath xmlns:m="http://schemas.openxmlformats.org/officeDocument/2006/math">
                    <m:r>
                      <a:rPr lang="pt-PT" sz="1200" b="1" i="1">
                        <a:latin typeface="Cambria Math"/>
                      </a:rPr>
                      <m:t>𝒏</m:t>
                    </m:r>
                  </m:oMath>
                </a14:m>
                <a:r>
                  <a:rPr lang="pt-PT" sz="1200" dirty="0" smtClean="0">
                    <a:latin typeface="Arial" panose="020B0604020202020204" pitchFamily="34" charset="0"/>
                    <a:ea typeface="Cambria Math"/>
                    <a:cs typeface="Arial" panose="020B0604020202020204" pitchFamily="34" charset="0"/>
                  </a:rPr>
                  <a:t> é grande o processo torna-se muito laborioso, pelo que se recomenda a aproximação à distribuição 	normal.</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de </a:t>
                </a:r>
                <a:r>
                  <a:rPr lang="pt-PT" sz="1200" b="1" i="1" dirty="0" err="1" smtClean="0">
                    <a:latin typeface="Arial" panose="020B0604020202020204" pitchFamily="34" charset="0"/>
                    <a:cs typeface="Arial" panose="020B0604020202020204" pitchFamily="34" charset="0"/>
                  </a:rPr>
                  <a:t>Poisson</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a:latin typeface="Arial" panose="020B0604020202020204" pitchFamily="34" charset="0"/>
                    <a:ea typeface="Cambria Math"/>
                    <a:cs typeface="Arial" panose="020B0604020202020204" pitchFamily="34" charset="0"/>
                  </a:rPr>
                  <a:t>Considere-se a distribuição </a:t>
                </a:r>
                <a:r>
                  <a:rPr lang="pt-PT" sz="1200" dirty="0" smtClean="0">
                    <a:latin typeface="Arial" panose="020B0604020202020204" pitchFamily="34" charset="0"/>
                    <a:ea typeface="Cambria Math"/>
                    <a:cs typeface="Arial" panose="020B0604020202020204" pitchFamily="34" charset="0"/>
                  </a:rPr>
                  <a:t>de </a:t>
                </a:r>
                <a:r>
                  <a:rPr lang="pt-PT" sz="1200" dirty="0" err="1" smtClean="0">
                    <a:latin typeface="Arial" panose="020B0604020202020204" pitchFamily="34" charset="0"/>
                    <a:ea typeface="Cambria Math"/>
                    <a:cs typeface="Arial" panose="020B0604020202020204" pitchFamily="34" charset="0"/>
                  </a:rPr>
                  <a:t>Poisson</a:t>
                </a:r>
                <a:r>
                  <a:rPr lang="pt-PT" sz="1200" dirty="0" smtClean="0">
                    <a:latin typeface="Arial" panose="020B0604020202020204" pitchFamily="34" charset="0"/>
                    <a:ea typeface="Cambria Math"/>
                    <a:cs typeface="Arial" panose="020B0604020202020204" pitchFamily="34" charset="0"/>
                  </a:rPr>
                  <a:t>:</a:t>
                </a:r>
                <a14:m>
                  <m:oMath xmlns:m="http://schemas.openxmlformats.org/officeDocument/2006/math">
                    <m:r>
                      <a:rPr lang="pt-PT" sz="1400" b="1" i="1" dirty="0">
                        <a:latin typeface="Cambria Math"/>
                        <a:cs typeface="Arial" panose="020B0604020202020204" pitchFamily="34" charset="0"/>
                      </a:rPr>
                      <m:t>𝑿</m:t>
                    </m:r>
                  </m:oMath>
                </a14:m>
                <a:r>
                  <a:rPr lang="pt-PT" sz="1400" b="1" dirty="0"/>
                  <a:t> </a:t>
                </a:r>
                <a14:m>
                  <m:oMath xmlns:m="http://schemas.openxmlformats.org/officeDocument/2006/math">
                    <m:r>
                      <a:rPr lang="pt-PT" sz="1400" b="1" i="1">
                        <a:latin typeface="Cambria Math"/>
                      </a:rPr>
                      <m:t>~</m:t>
                    </m:r>
                    <m:r>
                      <a:rPr lang="pt-PT" sz="1400" b="1" i="1" smtClean="0">
                        <a:latin typeface="Cambria Math"/>
                      </a:rPr>
                      <m:t>𝒑</m:t>
                    </m:r>
                    <m:d>
                      <m:dPr>
                        <m:ctrlPr>
                          <a:rPr lang="pt-PT" sz="1400" b="1" i="1">
                            <a:latin typeface="Cambria Math" panose="02040503050406030204" pitchFamily="18" charset="0"/>
                          </a:rPr>
                        </m:ctrlPr>
                      </m:dPr>
                      <m:e>
                        <m:r>
                          <a:rPr lang="pt-PT" sz="1400" b="1" i="1">
                            <a:latin typeface="Cambria Math"/>
                          </a:rPr>
                          <m:t>𝒙</m:t>
                        </m:r>
                        <m:r>
                          <a:rPr lang="pt-PT" sz="1400" b="1" i="1">
                            <a:latin typeface="Cambria Math"/>
                          </a:rPr>
                          <m:t>;</m:t>
                        </m:r>
                        <m:r>
                          <m:rPr>
                            <m:nor/>
                          </m:rPr>
                          <a:rPr lang="el-GR" sz="1400" b="1" dirty="0">
                            <a:latin typeface="Cambria Math"/>
                            <a:ea typeface="Cambria Math"/>
                            <a:cs typeface="Arial" panose="020B0604020202020204" pitchFamily="34" charset="0"/>
                          </a:rPr>
                          <m:t>λ</m:t>
                        </m:r>
                      </m:e>
                    </m:d>
                    <m:r>
                      <a:rPr lang="pt-PT" sz="1400" b="1">
                        <a:latin typeface="Cambria Math"/>
                      </a:rPr>
                      <m:t>=</m:t>
                    </m:r>
                    <m:f>
                      <m:fPr>
                        <m:ctrlPr>
                          <a:rPr lang="pt-PT" sz="1400" b="1" i="1" smtClean="0">
                            <a:latin typeface="Cambria Math" panose="02040503050406030204" pitchFamily="18" charset="0"/>
                          </a:rPr>
                        </m:ctrlPr>
                      </m:fPr>
                      <m:num>
                        <m:sSup>
                          <m:sSupPr>
                            <m:ctrlPr>
                              <a:rPr lang="pt-PT" sz="1400" b="1" i="1" smtClean="0">
                                <a:latin typeface="Cambria Math" panose="02040503050406030204" pitchFamily="18" charset="0"/>
                              </a:rPr>
                            </m:ctrlPr>
                          </m:sSupPr>
                          <m:e>
                            <m:r>
                              <m:rPr>
                                <m:nor/>
                              </m:rPr>
                              <a:rPr lang="el-GR" sz="1400" b="1" dirty="0">
                                <a:latin typeface="Cambria Math"/>
                                <a:ea typeface="Cambria Math"/>
                                <a:cs typeface="Arial" panose="020B0604020202020204" pitchFamily="34" charset="0"/>
                              </a:rPr>
                              <m:t>λ</m:t>
                            </m:r>
                          </m:e>
                          <m:sup>
                            <m:r>
                              <a:rPr lang="pt-PT" sz="1400" b="1" i="1" smtClean="0">
                                <a:latin typeface="Cambria Math"/>
                              </a:rPr>
                              <m:t>𝒙</m:t>
                            </m:r>
                          </m:sup>
                        </m:sSup>
                        <m:sSup>
                          <m:sSupPr>
                            <m:ctrlPr>
                              <a:rPr lang="pt-PT" sz="1400" b="1" i="1" smtClean="0">
                                <a:latin typeface="Cambria Math" panose="02040503050406030204" pitchFamily="18" charset="0"/>
                              </a:rPr>
                            </m:ctrlPr>
                          </m:sSupPr>
                          <m:e>
                            <m:r>
                              <a:rPr lang="pt-PT" sz="1400" b="1" i="1" smtClean="0">
                                <a:latin typeface="Cambria Math"/>
                              </a:rPr>
                              <m:t>𝒆</m:t>
                            </m:r>
                          </m:e>
                          <m:sup>
                            <m:r>
                              <a:rPr lang="pt-PT" sz="1400" b="1" i="1" smtClean="0">
                                <a:latin typeface="Cambria Math"/>
                              </a:rPr>
                              <m:t>−</m:t>
                            </m:r>
                            <m:r>
                              <m:rPr>
                                <m:nor/>
                              </m:rPr>
                              <a:rPr lang="el-GR" sz="1400" b="1" dirty="0">
                                <a:latin typeface="Cambria Math"/>
                                <a:ea typeface="Cambria Math"/>
                                <a:cs typeface="Arial" panose="020B0604020202020204" pitchFamily="34" charset="0"/>
                              </a:rPr>
                              <m:t>λ</m:t>
                            </m:r>
                          </m:sup>
                        </m:sSup>
                      </m:num>
                      <m:den>
                        <m:r>
                          <a:rPr lang="pt-PT" sz="1400" b="1" i="1" smtClean="0">
                            <a:latin typeface="Cambria Math"/>
                          </a:rPr>
                          <m:t>𝒙</m:t>
                        </m:r>
                        <m:r>
                          <a:rPr lang="pt-PT" sz="1400" b="1" i="1" smtClean="0">
                            <a:latin typeface="Cambria Math"/>
                          </a:rPr>
                          <m:t>!</m:t>
                        </m:r>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em que </a:t>
                </a:r>
                <a14:m>
                  <m:oMath xmlns:m="http://schemas.openxmlformats.org/officeDocument/2006/math">
                    <m:r>
                      <a:rPr lang="pt-PT" sz="1100" b="1" i="1" smtClean="0">
                        <a:latin typeface="Cambria Math"/>
                        <a:cs typeface="Arial" panose="020B0604020202020204" pitchFamily="34" charset="0"/>
                      </a:rPr>
                      <m:t>𝑬</m:t>
                    </m:r>
                    <m:d>
                      <m:dPr>
                        <m:begChr m:val="["/>
                        <m:endChr m:val="]"/>
                        <m:ctrlPr>
                          <a:rPr lang="pt-PT" sz="1100" b="1" i="1" smtClean="0">
                            <a:latin typeface="Cambria Math" panose="02040503050406030204" pitchFamily="18" charset="0"/>
                            <a:cs typeface="Arial" panose="020B0604020202020204" pitchFamily="34" charset="0"/>
                          </a:rPr>
                        </m:ctrlPr>
                      </m:dPr>
                      <m:e>
                        <m:r>
                          <a:rPr lang="pt-PT" sz="1100" b="1" i="1" smtClean="0">
                            <a:latin typeface="Cambria Math"/>
                            <a:cs typeface="Arial" panose="020B0604020202020204" pitchFamily="34" charset="0"/>
                          </a:rPr>
                          <m:t>𝑿</m:t>
                        </m:r>
                      </m:e>
                    </m:d>
                    <m:r>
                      <a:rPr lang="pt-PT" sz="1100" b="1" i="1" smtClean="0">
                        <a:latin typeface="Cambria Math"/>
                        <a:cs typeface="Arial" panose="020B0604020202020204" pitchFamily="34" charset="0"/>
                      </a:rPr>
                      <m:t>=</m:t>
                    </m:r>
                    <m:r>
                      <m:rPr>
                        <m:nor/>
                      </m:rPr>
                      <a:rPr lang="el-GR" sz="1200" b="1" dirty="0">
                        <a:latin typeface="Cambria Math"/>
                        <a:ea typeface="Cambria Math"/>
                        <a:cs typeface="Arial" panose="020B0604020202020204" pitchFamily="34" charset="0"/>
                      </a:rPr>
                      <m:t>λ</m:t>
                    </m:r>
                  </m:oMath>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o intervalo entre eventos é uma v. a. </a:t>
                </a:r>
                <a14:m>
                  <m:oMath xmlns:m="http://schemas.openxmlformats.org/officeDocument/2006/math">
                    <m:r>
                      <a:rPr lang="pt-PT" sz="1200" b="1" i="1" smtClean="0">
                        <a:latin typeface="Cambria Math"/>
                        <a:cs typeface="Arial" panose="020B0604020202020204" pitchFamily="34" charset="0"/>
                      </a:rPr>
                      <m:t>𝑻</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exponencial com média, </a:t>
                </a:r>
                <a14:m>
                  <m:oMath xmlns:m="http://schemas.openxmlformats.org/officeDocument/2006/math">
                    <m:r>
                      <a:rPr lang="pt-PT" sz="1200" b="1" i="1">
                        <a:latin typeface="Cambria Math"/>
                        <a:cs typeface="Arial" panose="020B0604020202020204" pitchFamily="34" charset="0"/>
                      </a:rPr>
                      <m:t>𝑬</m:t>
                    </m:r>
                    <m:d>
                      <m:dPr>
                        <m:begChr m:val="["/>
                        <m:endChr m:val="]"/>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𝑻</m:t>
                        </m:r>
                      </m:e>
                    </m:d>
                    <m:r>
                      <a:rPr lang="pt-PT" sz="1200" b="1" i="1">
                        <a:latin typeface="Cambria Math"/>
                        <a:cs typeface="Arial" panose="020B0604020202020204" pitchFamily="34" charset="0"/>
                      </a:rPr>
                      <m:t>=</m:t>
                    </m:r>
                    <m:r>
                      <m:rPr>
                        <m:nor/>
                      </m:rPr>
                      <a:rPr lang="pt-PT" sz="1200" b="1" i="0" smtClean="0">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247736"/>
              </a:xfrm>
              <a:prstGeom prst="rect">
                <a:avLst/>
              </a:prstGeom>
              <a:blipFill rotWithShape="1">
                <a:blip r:embed="rId2"/>
                <a:stretch>
                  <a:fillRect t="-98"/>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29</a:t>
            </a:fld>
            <a:endParaRPr lang="en-GB" altLang="pt-PT" dirty="0"/>
          </a:p>
        </p:txBody>
      </p:sp>
    </p:spTree>
    <p:extLst>
      <p:ext uri="{BB962C8B-B14F-4D97-AF65-F5344CB8AC3E}">
        <p14:creationId xmlns:p14="http://schemas.microsoft.com/office/powerpoint/2010/main" val="139263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6043"/>
            <a:ext cx="9144000"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179512" y="548680"/>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algn="l" eaLnBrk="1" fontAlgn="auto" hangingPunct="1">
              <a:spcAft>
                <a:spcPts val="0"/>
              </a:spcAft>
              <a:buFont typeface="Arial" panose="020B0604020202020204" pitchFamily="34" charset="0"/>
              <a:buNone/>
              <a:defRPr/>
            </a:pPr>
            <a:r>
              <a:rPr lang="en-GB"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Representação gráfica do sistema:</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Input</a:t>
            </a:r>
            <a:r>
              <a:rPr lang="pt-PT" sz="1200" dirty="0" smtClean="0">
                <a:solidFill>
                  <a:schemeClr val="tx1"/>
                </a:solidFill>
                <a:latin typeface="Arial" pitchFamily="34" charset="0"/>
                <a:cs typeface="Arial" pitchFamily="34" charset="0"/>
              </a:rPr>
              <a:t>	Sistema	 </a:t>
            </a:r>
            <a:r>
              <a:rPr lang="pt-PT" sz="1200" b="1" dirty="0" smtClean="0">
                <a:solidFill>
                  <a:schemeClr val="tx1"/>
                </a:solidFill>
                <a:latin typeface="Arial" pitchFamily="34" charset="0"/>
                <a:cs typeface="Arial" pitchFamily="34" charset="0"/>
              </a:rPr>
              <a:t>Output</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Feedback</a:t>
            </a:r>
            <a:r>
              <a:rPr lang="pt-PT"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 interferência do exterior sobre o sistema realiza-se através do input.</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Quando o sistema tem capacidade de reacção para mudar o seu estado diz-se que dispões de </a:t>
            </a:r>
            <a:r>
              <a:rPr lang="pt-PT" sz="1200" i="1" dirty="0" smtClean="0">
                <a:solidFill>
                  <a:schemeClr val="tx1"/>
                </a:solidFill>
                <a:latin typeface="Arial" pitchFamily="34" charset="0"/>
                <a:cs typeface="Arial" pitchFamily="34" charset="0"/>
              </a:rPr>
              <a:t>Feedback ou Retroacção.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i="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Considere-se uma fila de espera de doentes para serem atendidos. Se em média houver mais do que um certo número de doentes em espera, o hospital pode aumentar o seu staff </a:t>
            </a:r>
            <a:r>
              <a:rPr lang="pt-PT" sz="1200" dirty="0" smtClean="0">
                <a:solidFill>
                  <a:schemeClr val="tx1"/>
                </a:solidFill>
                <a:latin typeface="Arial" pitchFamily="34" charset="0"/>
                <a:cs typeface="Arial" pitchFamily="34" charset="0"/>
              </a:rPr>
              <a:t>(incluir </a:t>
            </a:r>
            <a:r>
              <a:rPr lang="pt-PT" sz="1200" dirty="0" smtClean="0">
                <a:solidFill>
                  <a:schemeClr val="tx1"/>
                </a:solidFill>
                <a:latin typeface="Arial" pitchFamily="34" charset="0"/>
                <a:cs typeface="Arial" pitchFamily="34" charset="0"/>
              </a:rPr>
              <a:t>mais pessoal, médicos e enfermeiros, por exemplo). Neste caso o hospital é um sistema com feedback.</a:t>
            </a:r>
          </a:p>
          <a:p>
            <a:pPr marL="712788" indent="-712788" algn="just" eaLnBrk="1" fontAlgn="auto" hangingPunct="1">
              <a:spcAft>
                <a:spcPts val="0"/>
              </a:spcAft>
              <a:defRPr/>
            </a:pPr>
            <a:endParaRPr lang="pt-PT" sz="1200" dirty="0" smtClean="0">
              <a:solidFill>
                <a:schemeClr val="tx1"/>
              </a:solidFill>
              <a:latin typeface="Arial" pitchFamily="34" charset="0"/>
              <a:cs typeface="Arial" pitchFamily="34" charset="0"/>
            </a:endParaRPr>
          </a:p>
          <a:p>
            <a:pPr marL="182563" indent="-18256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atributos do sistema definem o seu estado.</a:t>
            </a:r>
          </a:p>
          <a:p>
            <a:pPr marL="182563" indent="-182563" algn="just"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O número de doentes esperando por um médico caracteriza o estado do sistema. Quando um doente chega ou abandona o hospital, o sistema move-se para um novo estado.</a:t>
            </a:r>
          </a:p>
          <a:p>
            <a:pPr marL="712788" indent="-712788" algn="just" eaLnBrk="1" fontAlgn="auto" hangingPunct="1">
              <a:spcAft>
                <a:spcPts val="0"/>
              </a:spcAft>
              <a:defRPr/>
            </a:pPr>
            <a:endParaRPr lang="pt-PT" sz="1200" b="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Se o comportamento do sistema não pode ser previsto com exactidão</a:t>
            </a:r>
            <a:r>
              <a:rPr lang="pt-PT" sz="1200" b="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é útil tomar </a:t>
            </a:r>
            <a:r>
              <a:rPr lang="pt-PT" sz="1200" i="1" dirty="0" smtClean="0">
                <a:solidFill>
                  <a:schemeClr val="tx1"/>
                </a:solidFill>
                <a:latin typeface="Arial" pitchFamily="34" charset="0"/>
                <a:cs typeface="Arial" pitchFamily="34" charset="0"/>
              </a:rPr>
              <a:t>observações causais</a:t>
            </a:r>
            <a:r>
              <a:rPr lang="pt-PT" sz="1200" dirty="0" smtClean="0">
                <a:solidFill>
                  <a:schemeClr val="tx1"/>
                </a:solidFill>
                <a:latin typeface="Arial" pitchFamily="34" charset="0"/>
                <a:cs typeface="Arial" pitchFamily="34" charset="0"/>
              </a:rPr>
              <a:t> das distribuições de probabilidade envolvidas e obter medidas de performance  (consecução do objectivo) do sistema.</a:t>
            </a:r>
          </a:p>
          <a:p>
            <a:pPr marL="176213" indent="-176213" algn="just" eaLnBrk="1" fontAlgn="auto" hangingPunct="1">
              <a:spcAft>
                <a:spcPts val="0"/>
              </a:spcAft>
              <a:buFont typeface="Arial" panose="020B0604020202020204" pitchFamily="34" charset="0"/>
              <a:buChar char="•"/>
              <a:defRPr/>
            </a:pPr>
            <a:endParaRPr lang="pt-PT" sz="1200" i="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sistema está em equilíbrio, ou </a:t>
            </a:r>
            <a:r>
              <a:rPr lang="pt-PT" sz="1200" i="1" dirty="0" smtClean="0">
                <a:solidFill>
                  <a:schemeClr val="tx1"/>
                </a:solidFill>
                <a:latin typeface="Arial" pitchFamily="34" charset="0"/>
                <a:cs typeface="Arial" pitchFamily="34" charset="0"/>
              </a:rPr>
              <a:t>Steady </a:t>
            </a:r>
            <a:r>
              <a:rPr lang="pt-PT" sz="1200" i="1" dirty="0">
                <a:solidFill>
                  <a:schemeClr val="tx1"/>
                </a:solidFill>
                <a:latin typeface="Arial" pitchFamily="34" charset="0"/>
                <a:cs typeface="Arial" pitchFamily="34" charset="0"/>
              </a:rPr>
              <a:t>S</a:t>
            </a:r>
            <a:r>
              <a:rPr lang="pt-PT" sz="1200" i="1" dirty="0" smtClean="0">
                <a:solidFill>
                  <a:schemeClr val="tx1"/>
                </a:solidFill>
                <a:latin typeface="Arial" pitchFamily="34" charset="0"/>
                <a:cs typeface="Arial" pitchFamily="34" charset="0"/>
              </a:rPr>
              <a:t>tate, </a:t>
            </a:r>
            <a:r>
              <a:rPr lang="pt-PT" sz="1200" dirty="0" smtClean="0">
                <a:solidFill>
                  <a:schemeClr val="tx1"/>
                </a:solidFill>
                <a:latin typeface="Arial" pitchFamily="34" charset="0"/>
                <a:cs typeface="Arial" pitchFamily="34" charset="0"/>
              </a:rPr>
              <a:t>se a probabilidade de estar nalgum estado não varia no tempo.</a:t>
            </a:r>
            <a:endParaRPr lang="pt-PT" sz="1200" i="1"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a:t>
            </a:fld>
            <a:endParaRPr lang="en-GB" altLang="pt-PT" dirty="0"/>
          </a:p>
        </p:txBody>
      </p:sp>
      <p:cxnSp>
        <p:nvCxnSpPr>
          <p:cNvPr id="7" name="Conexão recta unidireccional 6"/>
          <p:cNvCxnSpPr/>
          <p:nvPr/>
        </p:nvCxnSpPr>
        <p:spPr>
          <a:xfrm>
            <a:off x="971600" y="1556792"/>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a:off x="2771800" y="155679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1863144" y="1243608"/>
            <a:ext cx="914400" cy="673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dirty="0"/>
          </a:p>
        </p:txBody>
      </p:sp>
      <p:cxnSp>
        <p:nvCxnSpPr>
          <p:cNvPr id="12" name="Conexão recta 11"/>
          <p:cNvCxnSpPr/>
          <p:nvPr/>
        </p:nvCxnSpPr>
        <p:spPr>
          <a:xfrm>
            <a:off x="3275856" y="1556792"/>
            <a:ext cx="0" cy="72008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 name="Conexão recta 13"/>
          <p:cNvCxnSpPr/>
          <p:nvPr/>
        </p:nvCxnSpPr>
        <p:spPr>
          <a:xfrm>
            <a:off x="1331640" y="2276872"/>
            <a:ext cx="1944216"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 name="Conexão recta unidireccional 16"/>
          <p:cNvCxnSpPr/>
          <p:nvPr/>
        </p:nvCxnSpPr>
        <p:spPr>
          <a:xfrm flipV="1">
            <a:off x="1331640" y="1556792"/>
            <a:ext cx="0" cy="720080"/>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22" name="CaixaDeTexto 21"/>
          <p:cNvSpPr txBox="1"/>
          <p:nvPr/>
        </p:nvSpPr>
        <p:spPr>
          <a:xfrm>
            <a:off x="1791136" y="1412776"/>
            <a:ext cx="980664" cy="307777"/>
          </a:xfrm>
          <a:prstGeom prst="rect">
            <a:avLst/>
          </a:prstGeom>
          <a:noFill/>
        </p:spPr>
        <p:txBody>
          <a:bodyPr wrap="square" rtlCol="0">
            <a:spAutoFit/>
          </a:bodyPr>
          <a:lstStyle/>
          <a:p>
            <a:r>
              <a:rPr lang="pt-PT" sz="1200" dirty="0" smtClean="0"/>
              <a:t>  </a:t>
            </a:r>
            <a:r>
              <a:rPr lang="pt-PT" sz="1400" b="1" dirty="0" smtClean="0"/>
              <a:t>Sistema</a:t>
            </a:r>
            <a:endParaRPr lang="pt-PT"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918993"/>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Deste modo, </a:t>
                </a:r>
                <a:r>
                  <a:rPr lang="pt-PT" sz="1200" dirty="0">
                    <a:latin typeface="Arial" panose="020B0604020202020204" pitchFamily="34" charset="0"/>
                    <a:cs typeface="Arial" panose="020B0604020202020204" pitchFamily="34" charset="0"/>
                  </a:rPr>
                  <a:t>p</a:t>
                </a:r>
                <a:r>
                  <a:rPr lang="pt-PT" sz="1200" dirty="0" smtClean="0">
                    <a:latin typeface="Arial" panose="020B0604020202020204" pitchFamily="34" charset="0"/>
                    <a:cs typeface="Arial" panose="020B0604020202020204" pitchFamily="34" charset="0"/>
                  </a:rPr>
                  <a:t>odemos gerar a </a:t>
                </a:r>
                <a:r>
                  <a:rPr lang="pt-PT" sz="1200"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à custa da exponencial determinando o </a:t>
                </a:r>
                <a14:m>
                  <m:oMath xmlns:m="http://schemas.openxmlformats.org/officeDocument/2006/math">
                    <m:r>
                      <a:rPr lang="pt-PT" sz="1200" b="1" i="1" smtClean="0">
                        <a:latin typeface="Cambria Math"/>
                        <a:cs typeface="Arial" panose="020B0604020202020204" pitchFamily="34" charset="0"/>
                      </a:rPr>
                      <m:t>𝒙</m:t>
                    </m:r>
                  </m:oMath>
                </a14:m>
                <a:r>
                  <a:rPr lang="pt-PT" sz="1200" dirty="0" smtClean="0">
                    <a:latin typeface="Arial" panose="020B0604020202020204" pitchFamily="34" charset="0"/>
                    <a:cs typeface="Arial" panose="020B0604020202020204" pitchFamily="34" charset="0"/>
                  </a:rPr>
                  <a:t> que satisfaz a seguinte desigualdade:</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𝒙</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𝒊</m:t>
                              </m:r>
                            </m:sub>
                          </m:sSub>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𝒕</m:t>
                                  </m:r>
                                </m:e>
                                <m:sub>
                                  <m:r>
                                    <a:rPr lang="pt-PT" sz="1400" b="1" i="1" smtClean="0">
                                      <a:latin typeface="Cambria Math"/>
                                      <a:ea typeface="Cambria Math"/>
                                      <a:cs typeface="Arial" panose="020B0604020202020204" pitchFamily="34" charset="0"/>
                                    </a:rPr>
                                    <m:t>𝒊</m:t>
                                  </m:r>
                                </m:sub>
                              </m:sSub>
                            </m:e>
                          </m:nary>
                        </m:e>
                      </m:nary>
                    </m:oMath>
                  </m:oMathPara>
                </a14:m>
                <a:endParaRPr lang="pt-PT" sz="1400" b="1"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 onde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𝟏</m:t>
                        </m:r>
                      </m:sub>
                    </m:sSub>
                    <m:r>
                      <a:rPr lang="pt-PT" sz="1400" b="1" i="1" smtClean="0">
                        <a:latin typeface="Cambria Math"/>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são os valores gerados a partir da exponencial com média </a:t>
                </a:r>
                <a14:m>
                  <m:oMath xmlns:m="http://schemas.openxmlformats.org/officeDocument/2006/math">
                    <m:r>
                      <m:rPr>
                        <m:nor/>
                      </m:rPr>
                      <a:rPr lang="pt-PT" sz="1200" b="1">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tabLst>
                    <a:tab pos="628650" algn="l"/>
                  </a:tabLst>
                </a:pPr>
                <a:r>
                  <a:rPr lang="pt-PT" sz="1200" b="1" i="1" dirty="0" smtClean="0">
                    <a:latin typeface="Arial" panose="020B0604020202020204" pitchFamily="34" charset="0"/>
                    <a:cs typeface="Arial" panose="020B0604020202020204" pitchFamily="34" charset="0"/>
                  </a:rPr>
                  <a:t>Distribuição Geométrica</a:t>
                </a:r>
              </a:p>
              <a:p>
                <a:pPr marL="176213" algn="just">
                  <a:tabLst>
                    <a:tab pos="628650" algn="l"/>
                  </a:tabLst>
                </a:pPr>
                <a:endParaRPr lang="pt-PT" sz="1200" b="1" i="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O número de tentativas até ocorrer um sucesso é representado pela v. a. com distribuição Geométrica e tem a função de probabilidade</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tabLst>
                    <a:tab pos="628650" algn="l"/>
                  </a:tabLst>
                </a:pP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r>
                          <a:rPr lang="pt-PT" sz="1200" b="1" i="1" smtClean="0">
                            <a:latin typeface="Cambria Math"/>
                            <a:ea typeface="Cambria Math"/>
                            <a:cs typeface="Arial" panose="020B0604020202020204" pitchFamily="34" charset="0"/>
                          </a:rPr>
                          <m:t>)</m:t>
                        </m:r>
                      </m:e>
                      <m:sup>
                        <m:r>
                          <a:rPr lang="pt-PT" sz="1200" b="1" i="1" smtClean="0">
                            <a:latin typeface="Cambria Math"/>
                            <a:ea typeface="Cambria Math"/>
                            <a:cs typeface="Arial" panose="020B0604020202020204" pitchFamily="34" charset="0"/>
                          </a:rPr>
                          <m:t>𝒙</m:t>
                        </m:r>
                      </m:sup>
                    </m:sSup>
                  </m:oMath>
                </a14:m>
                <a:r>
                  <a:rPr lang="pt-PT" sz="1200" dirty="0" smtClean="0">
                    <a:latin typeface="Arial" panose="020B0604020202020204" pitchFamily="34" charset="0"/>
                    <a:ea typeface="Cambria Math"/>
                    <a:cs typeface="Arial" panose="020B0604020202020204" pitchFamily="34" charset="0"/>
                  </a:rPr>
                  <a:t>, com </a:t>
                </a:r>
                <a14:m>
                  <m:oMath xmlns:m="http://schemas.openxmlformats.org/officeDocument/2006/math">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 função de distribuição   </a:t>
                </a:r>
                <a14:m>
                  <m:oMath xmlns:m="http://schemas.openxmlformats.org/officeDocument/2006/math">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𝒊</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𝒐</m:t>
                        </m:r>
                      </m:sub>
                      <m:sup>
                        <m:r>
                          <a:rPr lang="pt-PT" sz="1400" b="1" i="1" smtClean="0">
                            <a:latin typeface="Cambria Math"/>
                            <a:ea typeface="Cambria Math"/>
                            <a:cs typeface="Arial" panose="020B0604020202020204" pitchFamily="34" charset="0"/>
                          </a:rPr>
                          <m:t>𝒙</m:t>
                        </m:r>
                      </m:sup>
                      <m:e>
                        <m:r>
                          <a:rPr lang="pt-PT" sz="1400" b="1" i="1" smtClean="0">
                            <a:latin typeface="Cambria Math"/>
                            <a:ea typeface="Cambria Math"/>
                            <a:cs typeface="Arial" panose="020B0604020202020204" pitchFamily="34" charset="0"/>
                          </a:rPr>
                          <m:t>𝒑</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𝒊</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r>
                      <a:rPr lang="pt-PT" sz="1200" b="1" i="1" smtClean="0">
                        <a:latin typeface="Cambria Math"/>
                        <a:ea typeface="Cambria Math"/>
                        <a:cs typeface="Arial" panose="020B0604020202020204" pitchFamily="34" charset="0"/>
                      </a:rPr>
                      <m:t>𝒒</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oMath>
                </a14:m>
                <a:r>
                  <a:rPr lang="pt-PT" sz="1200" dirty="0" smtClean="0">
                    <a:latin typeface="Arial" panose="020B0604020202020204" pitchFamily="34" charset="0"/>
                    <a:ea typeface="Cambria Math"/>
                    <a:cs typeface="Arial" panose="020B0604020202020204" pitchFamily="34" charset="0"/>
                  </a:rPr>
                  <a:t>, sabe-se que  </a:t>
                </a:r>
                <a14:m>
                  <m:oMath xmlns:m="http://schemas.openxmlformats.org/officeDocument/2006/math">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𝒙</m:t>
                        </m:r>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𝒊</m:t>
                            </m:r>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num>
                          <m:den>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𝒒</m:t>
                            </m:r>
                          </m:den>
                        </m:f>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Por outro lado, </a:t>
                </a:r>
                <a14:m>
                  <m:oMath xmlns:m="http://schemas.openxmlformats.org/officeDocument/2006/math">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num>
                      <m:den>
                        <m:r>
                          <a:rPr lang="pt-PT" sz="1400" b="1" i="1" smtClean="0">
                            <a:latin typeface="Cambria Math"/>
                            <a:ea typeface="Cambria Math"/>
                            <a:cs typeface="Arial" panose="020B0604020202020204" pitchFamily="34" charset="0"/>
                          </a:rPr>
                          <m:t>𝒒</m:t>
                        </m:r>
                      </m:den>
                    </m:f>
                  </m:oMath>
                </a14:m>
                <a:r>
                  <a:rPr lang="pt-PT" sz="1200" dirty="0" smtClean="0">
                    <a:latin typeface="Arial" panose="020B0604020202020204" pitchFamily="34" charset="0"/>
                    <a:ea typeface="Cambria Math"/>
                    <a:cs typeface="Arial" panose="020B0604020202020204" pitchFamily="34" charset="0"/>
                  </a:rPr>
                  <a:t> tem intervalo unitário. Donde,</a:t>
                </a:r>
              </a:p>
              <a:p>
                <a:pPr marL="176213">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𝒚</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r>
                      <m:rPr>
                        <m:nor/>
                      </m:rPr>
                      <a:rPr lang="pt-PT" sz="1400" b="1">
                        <a:latin typeface="Cambria Math"/>
                      </a:rPr>
                      <m:t>⟹</m:t>
                    </m:r>
                    <m:r>
                      <m:rPr>
                        <m:nor/>
                      </m:rPr>
                      <a:rPr lang="pt-PT" sz="1400" b="1" i="0" smtClean="0">
                        <a:latin typeface="Cambria Math"/>
                      </a:rPr>
                      <m:t>  </m:t>
                    </m:r>
                  </m:oMath>
                </a14:m>
                <a:r>
                  <a:rPr lang="pt-PT" sz="14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400" b="1" i="1" dirty="0" smtClean="0">
                        <a:latin typeface="Cambria Math"/>
                        <a:ea typeface="Cambria Math"/>
                        <a:cs typeface="Arial" panose="020B0604020202020204" pitchFamily="34" charset="0"/>
                      </a:rPr>
                      <m:t>𝒍𝒏𝒚</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𝒙𝒍𝒏𝒒</m:t>
                    </m:r>
                    <m:r>
                      <a:rPr lang="pt-PT" sz="1400" b="1" i="1" dirty="0"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a:t>
                </a:r>
                <a:r>
                  <a:rPr lang="pt-PT" sz="1400" b="1" dirty="0" smtClean="0">
                    <a:latin typeface="Cambria Math"/>
                    <a:ea typeface="Cambria Math"/>
                    <a:cs typeface="Arial" panose="020B0604020202020204" pitchFamily="34" charset="0"/>
                  </a:rPr>
                  <a:t>⟹</a:t>
                </a:r>
                <a14:m>
                  <m:oMath xmlns:m="http://schemas.openxmlformats.org/officeDocument/2006/math">
                    <m:r>
                      <a:rPr lang="pt-PT" sz="1400" b="1" i="1" dirty="0" smtClean="0">
                        <a:latin typeface="Cambria Math"/>
                        <a:ea typeface="Cambria Math"/>
                        <a:cs typeface="Arial" panose="020B0604020202020204" pitchFamily="34" charset="0"/>
                      </a:rPr>
                      <m:t>𝒙</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𝒍𝒏</m:t>
                    </m:r>
                    <m:f>
                      <m:fPr>
                        <m:ctrlPr>
                          <a:rPr lang="pt-PT" sz="1400" b="1" i="1" dirty="0" smtClean="0">
                            <a:latin typeface="Cambria Math" panose="02040503050406030204" pitchFamily="18" charset="0"/>
                            <a:ea typeface="Cambria Math"/>
                            <a:cs typeface="Arial" panose="020B0604020202020204" pitchFamily="34" charset="0"/>
                          </a:rPr>
                        </m:ctrlPr>
                      </m:fPr>
                      <m:num>
                        <m:r>
                          <a:rPr lang="pt-PT" sz="1400" b="1" i="1" dirty="0" smtClean="0">
                            <a:latin typeface="Cambria Math"/>
                            <a:ea typeface="Cambria Math"/>
                            <a:cs typeface="Arial" panose="020B0604020202020204" pitchFamily="34" charset="0"/>
                          </a:rPr>
                          <m:t>𝒚</m:t>
                        </m:r>
                      </m:num>
                      <m:den>
                        <m:r>
                          <a:rPr lang="pt-PT" sz="1400" b="1" i="1" dirty="0" smtClean="0">
                            <a:latin typeface="Cambria Math"/>
                            <a:ea typeface="Cambria Math"/>
                            <a:cs typeface="Arial" panose="020B0604020202020204" pitchFamily="34" charset="0"/>
                          </a:rPr>
                          <m:t>𝒒</m:t>
                        </m:r>
                      </m:den>
                    </m:f>
                  </m:oMath>
                </a14:m>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Escolhendo-se a parte inteira </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menor) desta relação.</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918993"/>
              </a:xfrm>
              <a:prstGeom prst="rect">
                <a:avLst/>
              </a:prstGeom>
              <a:blipFill rotWithShape="1">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30</a:t>
            </a:fld>
            <a:endParaRPr lang="en-GB" altLang="pt-PT" dirty="0"/>
          </a:p>
        </p:txBody>
      </p:sp>
    </p:spTree>
    <p:extLst>
      <p:ext uri="{BB962C8B-B14F-4D97-AF65-F5344CB8AC3E}">
        <p14:creationId xmlns:p14="http://schemas.microsoft.com/office/powerpoint/2010/main" val="162106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5470087"/>
              </a:xfrm>
              <a:prstGeom prst="rect">
                <a:avLst/>
              </a:prstGeom>
            </p:spPr>
            <p:txBody>
              <a:bodyPr wrap="square">
                <a:spAutoFit/>
              </a:bodyPr>
              <a:lstStyle/>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3.4 Método da composição (Misturas)</a:t>
                </a: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Neste método, </a:t>
                </a:r>
                <a14:m>
                  <m:oMath xmlns:m="http://schemas.openxmlformats.org/officeDocument/2006/math">
                    <m:r>
                      <a:rPr lang="pt-PT" sz="1200" b="0" i="1" smtClean="0">
                        <a:latin typeface="Cambria Math"/>
                        <a:ea typeface="Cambria Math"/>
                        <a:cs typeface="Arial" panose="020B0604020202020204" pitchFamily="34" charset="0"/>
                      </a:rPr>
                      <m:t>𝑓</m:t>
                    </m:r>
                    <m:d>
                      <m:dPr>
                        <m:ctrlPr>
                          <a:rPr lang="pt-PT" sz="1200" b="0" i="1" smtClean="0">
                            <a:latin typeface="Cambria Math" panose="02040503050406030204" pitchFamily="18" charset="0"/>
                            <a:ea typeface="Cambria Math"/>
                            <a:cs typeface="Arial" panose="020B0604020202020204" pitchFamily="34" charset="0"/>
                          </a:rPr>
                        </m:ctrlPr>
                      </m:dPr>
                      <m:e>
                        <m:r>
                          <a:rPr lang="pt-PT" sz="1200" b="0" i="1" smtClean="0">
                            <a:latin typeface="Cambria Math"/>
                            <a:ea typeface="Cambria Math"/>
                            <a:cs typeface="Arial" panose="020B0604020202020204" pitchFamily="34" charset="0"/>
                          </a:rPr>
                          <m:t>𝑥</m:t>
                        </m:r>
                      </m:e>
                    </m:d>
                  </m:oMath>
                </a14:m>
                <a:r>
                  <a:rPr lang="pt-PT" sz="1200" dirty="0" smtClean="0">
                    <a:latin typeface="Arial" panose="020B0604020202020204" pitchFamily="34" charset="0"/>
                    <a:ea typeface="Cambria Math"/>
                    <a:cs typeface="Arial" panose="020B0604020202020204" pitchFamily="34" charset="0"/>
                  </a:rPr>
                  <a:t> é expressa como composição ou mistura de probabilidades de funções de densidade </a:t>
                </a:r>
                <a14:m>
                  <m:oMath xmlns:m="http://schemas.openxmlformats.org/officeDocument/2006/math">
                    <m:r>
                      <a:rPr lang="pt-PT" sz="1200" b="0" i="1" smtClean="0">
                        <a:latin typeface="Cambria Math"/>
                        <a:ea typeface="Cambria Math"/>
                        <a:cs typeface="Arial" panose="020B0604020202020204" pitchFamily="34" charset="0"/>
                      </a:rPr>
                      <m:t>𝑔</m:t>
                    </m:r>
                    <m:r>
                      <a:rPr lang="pt-PT" sz="1200" b="0" i="1" smtClean="0">
                        <a:latin typeface="Cambria Math"/>
                        <a:ea typeface="Cambria Math"/>
                        <a:cs typeface="Arial" panose="020B0604020202020204" pitchFamily="34" charset="0"/>
                      </a:rPr>
                      <m:t>(</m:t>
                    </m:r>
                    <m:f>
                      <m:fPr>
                        <m:type m:val="skw"/>
                        <m:ctrlPr>
                          <a:rPr lang="pt-PT" sz="1200" b="0" i="1" smtClean="0">
                            <a:latin typeface="Cambria Math" panose="02040503050406030204" pitchFamily="18" charset="0"/>
                            <a:ea typeface="Cambria Math"/>
                            <a:cs typeface="Arial" panose="020B0604020202020204" pitchFamily="34" charset="0"/>
                          </a:rPr>
                        </m:ctrlPr>
                      </m:fPr>
                      <m:num>
                        <m:r>
                          <a:rPr lang="pt-PT" sz="1200" b="0" i="1" smtClean="0">
                            <a:latin typeface="Cambria Math"/>
                            <a:ea typeface="Cambria Math"/>
                            <a:cs typeface="Arial" panose="020B0604020202020204" pitchFamily="34" charset="0"/>
                          </a:rPr>
                          <m:t>𝑥</m:t>
                        </m:r>
                      </m:num>
                      <m:den>
                        <m:r>
                          <a:rPr lang="pt-PT" sz="1200" b="0" i="1" smtClean="0">
                            <a:latin typeface="Cambria Math"/>
                            <a:ea typeface="Cambria Math"/>
                            <a:cs typeface="Arial" panose="020B0604020202020204" pitchFamily="34" charset="0"/>
                          </a:rPr>
                          <m:t>𝑧</m:t>
                        </m:r>
                      </m:den>
                    </m:f>
                    <m:r>
                      <a:rPr lang="pt-PT" sz="1200" b="0"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devidamente seleccionadas. Matematicamente </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m:t>
                        </m:r>
                      </m:sub>
                      <m:sup>
                        <m:r>
                          <a:rPr lang="pt-PT" sz="1400" b="1" i="1" smtClean="0">
                            <a:latin typeface="Cambria Math"/>
                            <a:ea typeface="Cambria Math"/>
                            <a:cs typeface="Arial" panose="020B0604020202020204" pitchFamily="34" charset="0"/>
                          </a:rPr>
                          <m:t>∞</m:t>
                        </m:r>
                      </m:sup>
                      <m:e>
                        <m:r>
                          <a:rPr lang="pt-PT" sz="1400" b="1" i="1" smtClean="0">
                            <a:latin typeface="Cambria Math"/>
                            <a:ea typeface="Cambria Math"/>
                            <a:cs typeface="Arial" panose="020B0604020202020204" pitchFamily="34" charset="0"/>
                          </a:rPr>
                          <m:t>𝒈</m:t>
                        </m:r>
                        <m:d>
                          <m:dPr>
                            <m:ctrlPr>
                              <a:rPr lang="pt-PT" sz="1400" b="1" i="1" smtClean="0">
                                <a:latin typeface="Cambria Math" panose="02040503050406030204" pitchFamily="18" charset="0"/>
                                <a:ea typeface="Cambria Math"/>
                                <a:cs typeface="Arial" panose="020B0604020202020204" pitchFamily="34" charset="0"/>
                              </a:rPr>
                            </m:ctrlPr>
                          </m:dPr>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𝒙</m:t>
                                </m:r>
                              </m:num>
                              <m:den>
                                <m:r>
                                  <a:rPr lang="pt-PT" sz="1400" b="1" i="1" smtClean="0">
                                    <a:latin typeface="Cambria Math"/>
                                    <a:ea typeface="Cambria Math"/>
                                    <a:cs typeface="Arial" panose="020B0604020202020204" pitchFamily="34" charset="0"/>
                                  </a:rPr>
                                  <m:t>𝒛</m:t>
                                </m:r>
                              </m:den>
                            </m:f>
                          </m:e>
                        </m:d>
                        <m:r>
                          <a:rPr lang="pt-PT" sz="1400" b="1" i="1" smtClean="0">
                            <a:latin typeface="Cambria Math"/>
                            <a:ea typeface="Cambria Math"/>
                            <a:cs typeface="Arial" panose="020B0604020202020204" pitchFamily="34" charset="0"/>
                          </a:rPr>
                          <m:t>𝒅𝑯</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e>
                    </m:nary>
                    <m:r>
                      <a:rPr lang="pt-PT" sz="1400" b="1" i="1"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ou </a:t>
                </a:r>
                <a14:m>
                  <m:oMath xmlns:m="http://schemas.openxmlformats.org/officeDocument/2006/math">
                    <m:r>
                      <a:rPr lang="pt-PT" sz="1400" b="1" i="1">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nary>
                      <m:naryPr>
                        <m:chr m:val="∑"/>
                        <m:supHide m:val="on"/>
                        <m:ctrlPr>
                          <a:rPr lang="pt-PT" sz="1400" b="1" i="1" smtClean="0">
                            <a:latin typeface="Cambria Math" panose="02040503050406030204" pitchFamily="18" charset="0"/>
                            <a:ea typeface="Cambria Math"/>
                            <a:cs typeface="Arial" panose="020B0604020202020204" pitchFamily="34" charset="0"/>
                          </a:rPr>
                        </m:ctrlPr>
                      </m:naryPr>
                      <m:sub>
                        <m:r>
                          <m:rPr>
                            <m:brk m:alnAt="7"/>
                          </m:rPr>
                          <a:rPr lang="pt-PT" sz="1400" b="1" i="1" smtClean="0">
                            <a:latin typeface="Cambria Math"/>
                            <a:ea typeface="Cambria Math"/>
                            <a:cs typeface="Arial" panose="020B0604020202020204" pitchFamily="34" charset="0"/>
                          </a:rPr>
                          <m:t>𝒊</m:t>
                        </m:r>
                      </m:sub>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𝒑</m:t>
                            </m:r>
                          </m:e>
                          <m:sub>
                            <m:r>
                              <a:rPr lang="pt-PT" sz="1400" b="1" i="1" smtClean="0">
                                <a:latin typeface="Cambria Math"/>
                                <a:ea typeface="Cambria Math"/>
                                <a:cs typeface="Arial" panose="020B0604020202020204" pitchFamily="34" charset="0"/>
                              </a:rPr>
                              <m:t>𝒊</m:t>
                            </m:r>
                          </m:sub>
                        </m:sSub>
                      </m:e>
                    </m:nary>
                  </m:oMath>
                </a14:m>
                <a:r>
                  <a:rPr lang="pt-PT" sz="1400" b="1" dirty="0">
                    <a:ea typeface="Cambria Math"/>
                    <a:cs typeface="Arial" panose="020B0604020202020204" pitchFamily="34" charset="0"/>
                  </a:rPr>
                  <a:t> </a:t>
                </a:r>
                <a14:m>
                  <m:oMath xmlns:m="http://schemas.openxmlformats.org/officeDocument/2006/math">
                    <m:r>
                      <a:rPr lang="pt-PT" sz="1400" b="1" i="1">
                        <a:latin typeface="Cambria Math"/>
                        <a:ea typeface="Cambria Math"/>
                        <a:cs typeface="Arial" panose="020B0604020202020204" pitchFamily="34" charset="0"/>
                      </a:rPr>
                      <m:t>𝒈</m:t>
                    </m:r>
                    <m:r>
                      <a:rPr lang="pt-PT" sz="1400" b="1" i="1">
                        <a:latin typeface="Cambria Math"/>
                        <a:ea typeface="Cambria Math"/>
                        <a:cs typeface="Arial" panose="020B0604020202020204" pitchFamily="34" charset="0"/>
                      </a:rPr>
                      <m:t>(</m:t>
                    </m:r>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𝒙</m:t>
                        </m:r>
                      </m:num>
                      <m:den>
                        <m:r>
                          <a:rPr lang="pt-PT" sz="1400" b="1" i="1">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𝒊</m:t>
                        </m:r>
                      </m:den>
                    </m:f>
                    <m:r>
                      <a:rPr lang="pt-PT" sz="1400" b="1" i="1">
                        <a:latin typeface="Cambria Math"/>
                        <a:ea typeface="Cambria Math"/>
                        <a:cs typeface="Arial" panose="020B0604020202020204" pitchFamily="34" charset="0"/>
                      </a:rPr>
                      <m:t>)</m:t>
                    </m:r>
                  </m:oMath>
                </a14:m>
                <a:r>
                  <a:rPr lang="pt-PT" sz="1400" b="1" dirty="0">
                    <a:latin typeface="Arial" panose="020B0604020202020204" pitchFamily="34" charset="0"/>
                    <a:ea typeface="Cambria Math"/>
                    <a:cs typeface="Arial" panose="020B0604020202020204" pitchFamily="34" charset="0"/>
                  </a:rPr>
                  <a:t> </a:t>
                </a:r>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A escolha das funções </a:t>
                </a:r>
                <a14:m>
                  <m:oMath xmlns:m="http://schemas.openxmlformats.org/officeDocument/2006/math">
                    <m:r>
                      <a:rPr lang="pt-PT" sz="1200" i="1">
                        <a:latin typeface="Cambria Math"/>
                        <a:ea typeface="Cambria Math"/>
                        <a:cs typeface="Arial" panose="020B0604020202020204" pitchFamily="34" charset="0"/>
                      </a:rPr>
                      <m:t>𝑔</m:t>
                    </m:r>
                    <m:r>
                      <a:rPr lang="pt-PT" sz="1200" i="1">
                        <a:latin typeface="Cambria Math"/>
                        <a:ea typeface="Cambria Math"/>
                        <a:cs typeface="Arial" panose="020B0604020202020204" pitchFamily="34" charset="0"/>
                      </a:rPr>
                      <m:t>(</m:t>
                    </m:r>
                    <m:f>
                      <m:fPr>
                        <m:type m:val="skw"/>
                        <m:ctrlPr>
                          <a:rPr lang="pt-PT" sz="1200" i="1">
                            <a:latin typeface="Cambria Math" panose="02040503050406030204" pitchFamily="18" charset="0"/>
                            <a:ea typeface="Cambria Math"/>
                            <a:cs typeface="Arial" panose="020B0604020202020204" pitchFamily="34" charset="0"/>
                          </a:rPr>
                        </m:ctrlPr>
                      </m:fPr>
                      <m:num>
                        <m:r>
                          <a:rPr lang="pt-PT" sz="1200" i="1">
                            <a:latin typeface="Cambria Math"/>
                            <a:ea typeface="Cambria Math"/>
                            <a:cs typeface="Arial" panose="020B0604020202020204" pitchFamily="34" charset="0"/>
                          </a:rPr>
                          <m:t>𝑥</m:t>
                        </m:r>
                      </m:num>
                      <m:den>
                        <m:r>
                          <a:rPr lang="pt-PT" sz="1200" i="1">
                            <a:latin typeface="Cambria Math"/>
                            <a:ea typeface="Cambria Math"/>
                            <a:cs typeface="Arial" panose="020B0604020202020204" pitchFamily="34" charset="0"/>
                          </a:rPr>
                          <m:t>𝑧</m:t>
                        </m:r>
                      </m:den>
                    </m:f>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é orientada  por considerações de “melhor adaptação”. Por outro lado, pretende-se passar de </a:t>
                </a:r>
                <a14:m>
                  <m:oMath xmlns:m="http://schemas.openxmlformats.org/officeDocument/2006/math">
                    <m:r>
                      <a:rPr lang="pt-PT" sz="1200" b="0" i="1" smtClean="0">
                        <a:latin typeface="Cambria Math"/>
                        <a:ea typeface="Cambria Math"/>
                        <a:cs typeface="Arial" panose="020B0604020202020204" pitchFamily="34" charset="0"/>
                      </a:rPr>
                      <m:t>𝑓</m:t>
                    </m:r>
                    <m:r>
                      <a:rPr lang="pt-PT" sz="1200" i="1">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m:t>
                    </m:r>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para funções mais simples.</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A principal dificuldade reside na identificação das funções </a:t>
                </a:r>
                <a14:m>
                  <m:oMath xmlns:m="http://schemas.openxmlformats.org/officeDocument/2006/math">
                    <m:r>
                      <a:rPr lang="pt-PT" sz="1200" b="1" i="1">
                        <a:latin typeface="Cambria Math"/>
                        <a:ea typeface="Cambria Math"/>
                        <a:cs typeface="Arial" panose="020B0604020202020204" pitchFamily="34" charset="0"/>
                      </a:rPr>
                      <m:t>𝒈</m:t>
                    </m:r>
                    <m:r>
                      <a:rPr lang="pt-PT" sz="1200" b="1" i="1">
                        <a:latin typeface="Cambria Math"/>
                        <a:ea typeface="Cambria Math"/>
                        <a:cs typeface="Arial" panose="020B0604020202020204" pitchFamily="34" charset="0"/>
                      </a:rPr>
                      <m:t>(</m:t>
                    </m:r>
                    <m:f>
                      <m:fPr>
                        <m:type m:val="skw"/>
                        <m:ctrlPr>
                          <a:rPr lang="pt-PT" sz="1200" b="1" i="1">
                            <a:latin typeface="Cambria Math" panose="02040503050406030204" pitchFamily="18" charset="0"/>
                            <a:ea typeface="Cambria Math"/>
                            <a:cs typeface="Arial" panose="020B0604020202020204" pitchFamily="34" charset="0"/>
                          </a:rPr>
                        </m:ctrlPr>
                      </m:fPr>
                      <m:num>
                        <m:r>
                          <a:rPr lang="pt-PT" sz="1200" b="1" i="1">
                            <a:latin typeface="Cambria Math"/>
                            <a:ea typeface="Cambria Math"/>
                            <a:cs typeface="Arial" panose="020B0604020202020204" pitchFamily="34" charset="0"/>
                          </a:rPr>
                          <m:t>𝒙</m:t>
                        </m:r>
                      </m:num>
                      <m:den>
                        <m:r>
                          <a:rPr lang="pt-PT" sz="1200" b="1" i="1">
                            <a:latin typeface="Cambria Math"/>
                            <a:ea typeface="Cambria Math"/>
                            <a:cs typeface="Arial" panose="020B0604020202020204" pitchFamily="34" charset="0"/>
                          </a:rPr>
                          <m:t>𝒛</m:t>
                        </m:r>
                      </m:den>
                    </m:f>
                    <m:r>
                      <a:rPr lang="pt-PT" sz="1200" b="1"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r>
                      <a:rPr lang="pt-PT" sz="1200" b="1" i="1">
                        <a:latin typeface="Cambria Math"/>
                        <a:ea typeface="Cambria Math"/>
                        <a:cs typeface="Arial" panose="020B0604020202020204" pitchFamily="34" charset="0"/>
                      </a:rPr>
                      <m:t>𝑯</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𝒛</m:t>
                    </m:r>
                    <m:r>
                      <a:rPr lang="pt-PT" sz="1200" b="1"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a verificar as relações.</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Exemplo 10</a:t>
                </a:r>
                <a:r>
                  <a:rPr lang="pt-PT" sz="1200" dirty="0" smtClean="0">
                    <a:latin typeface="Arial" panose="020B0604020202020204" pitchFamily="34" charset="0"/>
                    <a:ea typeface="Cambria Math"/>
                    <a:cs typeface="Arial" panose="020B0604020202020204" pitchFamily="34" charset="0"/>
                  </a:rPr>
                  <a:t>. Gerar valores para a v. a. Com função de densidade </a:t>
                </a: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f>
                      <m:fPr>
                        <m:ctrlPr>
                          <a:rPr lang="pt-PT" sz="1200" b="1" i="1" smtClean="0">
                            <a:latin typeface="Cambria Math" panose="02040503050406030204" pitchFamily="18" charset="0"/>
                            <a:ea typeface="Cambria Math"/>
                            <a:cs typeface="Arial" panose="020B0604020202020204" pitchFamily="34" charset="0"/>
                          </a:rPr>
                        </m:ctrlPr>
                      </m:fPr>
                      <m:num>
                        <m:r>
                          <a:rPr lang="pt-PT" sz="1200" b="1" i="1" smtClean="0">
                            <a:latin typeface="Cambria Math"/>
                            <a:ea typeface="Cambria Math"/>
                            <a:cs typeface="Arial" panose="020B0604020202020204" pitchFamily="34" charset="0"/>
                          </a:rPr>
                          <m:t>𝟓</m:t>
                        </m:r>
                      </m:num>
                      <m:den>
                        <m:r>
                          <a:rPr lang="pt-PT" sz="1200" b="1" i="1" smtClean="0">
                            <a:latin typeface="Cambria Math"/>
                            <a:ea typeface="Cambria Math"/>
                            <a:cs typeface="Arial" panose="020B0604020202020204" pitchFamily="34" charset="0"/>
                          </a:rPr>
                          <m:t>𝟏𝟐</m:t>
                        </m:r>
                      </m:den>
                    </m:f>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sSup>
                      <m:sSupPr>
                        <m:ctrlPr>
                          <a:rPr lang="pt-PT" sz="1200" b="1" i="1" smtClean="0">
                            <a:latin typeface="Cambria Math" panose="02040503050406030204" pitchFamily="18" charset="0"/>
                            <a:ea typeface="Cambria Math"/>
                            <a:cs typeface="Arial" panose="020B0604020202020204" pitchFamily="34" charset="0"/>
                          </a:rPr>
                        </m:ctrlPr>
                      </m:sSupPr>
                      <m:e>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e>
                      <m:sup>
                        <m:r>
                          <a:rPr lang="pt-PT" sz="1200" b="1" i="1" smtClean="0">
                            <a:latin typeface="Cambria Math"/>
                            <a:ea typeface="Cambria Math"/>
                            <a:cs typeface="Arial" panose="020B0604020202020204" pitchFamily="34" charset="0"/>
                          </a:rPr>
                          <m:t>𝟒</m:t>
                        </m:r>
                      </m:sup>
                    </m:sSup>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200" b="1" i="1" dirty="0" smtClean="0">
                        <a:latin typeface="Cambria Math"/>
                        <a:ea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𝟐</m:t>
                    </m:r>
                  </m:oMath>
                </a14:m>
                <a:r>
                  <a:rPr lang="pt-PT" sz="1200" b="1" dirty="0" smtClean="0">
                    <a:latin typeface="Arial" panose="020B0604020202020204" pitchFamily="34" charset="0"/>
                    <a:ea typeface="Cambria Math"/>
                    <a:cs typeface="Arial" panose="020B0604020202020204" pitchFamily="34" charset="0"/>
                  </a:rPr>
                  <a:t>.</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𝟐</m:t>
                        </m:r>
                      </m:den>
                    </m:f>
                  </m:oMath>
                </a14:m>
                <a:r>
                  <a:rPr lang="pt-PT" sz="1200" b="1" dirty="0" smtClean="0">
                    <a:latin typeface="Arial" panose="020B0604020202020204" pitchFamily="34" charset="0"/>
                    <a:ea typeface="Cambria Math"/>
                    <a:cs typeface="Arial" panose="020B0604020202020204" pitchFamily="34" charset="0"/>
                  </a:rPr>
                  <a:t> </a:t>
                </a:r>
                <a:r>
                  <a:rPr lang="pt-PT" sz="1200" b="1"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𝟐</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𝟐</m:t>
                        </m:r>
                      </m:den>
                    </m:f>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𝟒</m:t>
                        </m:r>
                      </m:sup>
                    </m:sSup>
                    <m:r>
                      <a:rPr lang="pt-PT" sz="14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vem </a:t>
                </a: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𝟓</m:t>
                        </m:r>
                      </m:num>
                      <m:den>
                        <m:r>
                          <a:rPr lang="pt-PT" sz="1400" b="1" i="1">
                            <a:latin typeface="Cambria Math"/>
                            <a:ea typeface="Cambria Math"/>
                            <a:cs typeface="Arial" panose="020B0604020202020204" pitchFamily="34" charset="0"/>
                          </a:rPr>
                          <m:t>𝟏𝟐</m:t>
                        </m:r>
                      </m:den>
                    </m:f>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r>
                      <a:rPr lang="pt-PT" sz="1400" b="1" i="1">
                        <a:latin typeface="Cambria Math"/>
                        <a:ea typeface="Cambria Math"/>
                        <a:cs typeface="Arial" panose="020B0604020202020204" pitchFamily="34" charset="0"/>
                      </a:rPr>
                      <m:t>+</m:t>
                    </m:r>
                    <m:sSup>
                      <m:sSupPr>
                        <m:ctrlPr>
                          <a:rPr lang="pt-PT" sz="1400" b="1" i="1">
                            <a:latin typeface="Cambria Math" panose="02040503050406030204" pitchFamily="18" charset="0"/>
                            <a:ea typeface="Cambria Math"/>
                            <a:cs typeface="Arial" panose="020B0604020202020204" pitchFamily="34" charset="0"/>
                          </a:rPr>
                        </m:ctrlPr>
                      </m:sSupPr>
                      <m:e>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e>
                        </m:d>
                      </m:e>
                      <m:sup>
                        <m:r>
                          <a:rPr lang="pt-PT" sz="1400" b="1" i="1">
                            <a:latin typeface="Cambria Math"/>
                            <a:ea typeface="Cambria Math"/>
                            <a:cs typeface="Arial" panose="020B0604020202020204" pitchFamily="34" charset="0"/>
                          </a:rPr>
                          <m:t>𝟒</m:t>
                        </m:r>
                      </m:sup>
                    </m:sSup>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𝟔</m:t>
                        </m:r>
                      </m:den>
                    </m:f>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𝟔</m:t>
                        </m:r>
                      </m:den>
                    </m:f>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𝒈</m:t>
                        </m:r>
                      </m:e>
                      <m:sub>
                        <m:r>
                          <a:rPr lang="pt-PT" sz="1400" b="1" i="1">
                            <a:latin typeface="Cambria Math"/>
                            <a:ea typeface="Cambria Math"/>
                            <a:cs typeface="Arial" panose="020B0604020202020204" pitchFamily="34" charset="0"/>
                          </a:rPr>
                          <m:t>𝟐</m:t>
                        </m:r>
                      </m:sub>
                    </m:sSub>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oMath>
                </a14:m>
                <a:endParaRPr lang="pt-PT" sz="1400" b="1"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ea typeface="Cambria Math"/>
                    <a:cs typeface="Arial" panose="020B0604020202020204" pitchFamily="34" charset="0"/>
                  </a:rPr>
                  <a:t>Então </a:t>
                </a:r>
              </a:p>
              <a:p>
                <a:pPr marL="176213" algn="just">
                  <a:tabLst>
                    <a:tab pos="4572000" algn="l"/>
                    <a:tab pos="4756150" algn="l"/>
                  </a:tabLst>
                </a:pPr>
                <a14:m>
                  <m:oMathPara xmlns:m="http://schemas.openxmlformats.org/officeDocument/2006/math">
                    <m:oMathParaPr>
                      <m:jc m:val="centerGroup"/>
                    </m:oMathParaPr>
                    <m:oMath xmlns:m="http://schemas.openxmlformats.org/officeDocument/2006/math">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r>
                                <a:rPr lang="pt-PT" sz="1200" b="1" i="1">
                                  <a:latin typeface="Cambria Math" panose="02040503050406030204" pitchFamily="18" charset="0"/>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&lt;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𝒙</m:t>
                                  </m:r>
                                </m:e>
                              </m:nary>
                              <m:r>
                                <a:rPr lang="pt-PT" sz="1200" b="1" i="1">
                                  <a:latin typeface="Cambria Math" panose="02040503050406030204" pitchFamily="18" charset="0"/>
                                  <a:cs typeface="Arial" panose="020B0604020202020204" pitchFamily="34" charset="0"/>
                                </a:rPr>
                                <m:t>  )</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m:t>
                              </m:r>
                              <m:rad>
                                <m:radPr>
                                  <m:ctrlPr>
                                    <a:rPr lang="pt-PT" sz="1200" b="1" i="1">
                                      <a:latin typeface="Cambria Math" panose="02040503050406030204" pitchFamily="18" charset="0"/>
                                      <a:cs typeface="Arial" panose="020B0604020202020204" pitchFamily="34" charset="0"/>
                                    </a:rPr>
                                  </m:ctrlPr>
                                </m:radPr>
                                <m:deg>
                                  <m:r>
                                    <m:rPr>
                                      <m:brk m:alnAt="7"/>
                                    </m:rPr>
                                    <a:rPr lang="pt-PT" sz="1200" b="1" i="1">
                                      <a:latin typeface="Cambria Math" panose="02040503050406030204" pitchFamily="18" charset="0"/>
                                      <a:cs typeface="Arial" panose="020B0604020202020204" pitchFamily="34" charset="0"/>
                                    </a:rPr>
                                    <m:t>𝟓</m:t>
                                  </m:r>
                                </m:deg>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e>
                              </m:rad>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ea typeface="Cambria Math" panose="02040503050406030204" pitchFamily="18" charset="0"/>
                                  <a:cs typeface="Arial" panose="020B0604020202020204" pitchFamily="34" charset="0"/>
                                </a:rPr>
                                <m: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𝟐</m:t>
                                      </m:r>
                                    </m:den>
                                  </m:f>
                                </m:e>
                              </m:nary>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𝟒</m:t>
                                  </m:r>
                                </m:sup>
                              </m:sSup>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𝟓</m:t>
                                  </m:r>
                                </m:sup>
                              </m:sSup>
                              <m:r>
                                <a:rPr lang="pt-PT" sz="1200" b="1" i="1">
                                  <a:latin typeface="Cambria Math" panose="02040503050406030204" pitchFamily="18" charset="0"/>
                                  <a:cs typeface="Arial" panose="020B0604020202020204" pitchFamily="34" charset="0"/>
                                </a:rPr>
                                <m:t>  )</m:t>
                              </m:r>
                            </m:e>
                          </m:eqArr>
                        </m:e>
                      </m:d>
                    </m:oMath>
                  </m:oMathPara>
                </a14:m>
                <a:endParaRPr lang="pt-PT" sz="12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b="1" dirty="0">
                    <a:latin typeface="Arial" panose="020B0604020202020204" pitchFamily="34" charset="0"/>
                    <a:cs typeface="Arial" panose="020B0604020202020204" pitchFamily="34" charset="0"/>
                  </a:rPr>
                  <a:t>Exemplo 11</a:t>
                </a:r>
                <a:r>
                  <a:rPr lang="pt-PT" sz="1400" b="1" dirty="0">
                    <a:latin typeface="Arial" panose="020B0604020202020204" pitchFamily="34" charset="0"/>
                    <a:cs typeface="Arial" panose="020B0604020202020204" pitchFamily="34" charset="0"/>
                  </a:rPr>
                  <a:t>. </a:t>
                </a:r>
                <a:r>
                  <a:rPr lang="pt-PT" sz="1400"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Gerar </a:t>
                </a:r>
                <a:r>
                  <a:rPr lang="pt-PT" sz="1200" dirty="0" smtClean="0">
                    <a:latin typeface="Arial" panose="020B0604020202020204" pitchFamily="34" charset="0"/>
                    <a:cs typeface="Arial" panose="020B0604020202020204" pitchFamily="34" charset="0"/>
                  </a:rPr>
                  <a:t>valores para </a:t>
                </a:r>
                <a:r>
                  <a:rPr lang="pt-PT" sz="1200" dirty="0">
                    <a:latin typeface="Arial" panose="020B0604020202020204" pitchFamily="34" charset="0"/>
                    <a:cs typeface="Arial" panose="020B0604020202020204" pitchFamily="34" charset="0"/>
                  </a:rPr>
                  <a:t>a v. a. com função de densidade </a:t>
                </a:r>
                <a14:m>
                  <m:oMath xmlns:m="http://schemas.openxmlformats.org/officeDocument/2006/math">
                    <m:r>
                      <a:rPr lang="pt-PT" sz="1400" b="1" i="1">
                        <a:latin typeface="Cambria Math" panose="02040503050406030204" pitchFamily="18" charset="0"/>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𝒙</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nary>
                      <m:naryPr>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panose="02040503050406030204" pitchFamily="18" charset="0"/>
                            <a:cs typeface="Arial" panose="020B0604020202020204" pitchFamily="34" charset="0"/>
                          </a:rPr>
                          <m:t>𝟏</m:t>
                        </m:r>
                      </m:sub>
                      <m:sup>
                        <m:r>
                          <a:rPr lang="pt-PT" sz="1400" b="1" i="1">
                            <a:latin typeface="Cambria Math" panose="02040503050406030204" pitchFamily="18" charset="0"/>
                            <a:ea typeface="Cambria Math" panose="02040503050406030204" pitchFamily="18" charset="0"/>
                            <a:cs typeface="Arial" panose="020B0604020202020204" pitchFamily="34" charset="0"/>
                          </a:rPr>
                          <m:t>∞</m:t>
                        </m:r>
                      </m:sup>
                      <m:e>
                        <m:sSup>
                          <m:sSupPr>
                            <m:ctrlPr>
                              <a:rPr lang="pt-PT" sz="1400" b="1" i="1">
                                <a:latin typeface="Cambria Math" panose="02040503050406030204" pitchFamily="18" charset="0"/>
                                <a:cs typeface="Arial" panose="020B0604020202020204" pitchFamily="34" charset="0"/>
                              </a:rPr>
                            </m:ctrlPr>
                          </m:sSupPr>
                          <m:e>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sup>
                            </m:sSup>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𝒏𝒙𝒛</m:t>
                            </m:r>
                          </m:sup>
                        </m:sSup>
                        <m:r>
                          <a:rPr lang="pt-PT" sz="1400" b="1" i="1" dirty="0">
                            <a:latin typeface="Cambria Math" panose="02040503050406030204" pitchFamily="18" charset="0"/>
                            <a:ea typeface="Cambria Math"/>
                            <a:cs typeface="Arial" panose="020B0604020202020204" pitchFamily="34" charset="0"/>
                          </a:rPr>
                          <m:t>𝒅𝒛</m:t>
                        </m:r>
                      </m:e>
                    </m:nary>
                  </m:oMath>
                </a14:m>
                <a:r>
                  <a:rPr lang="pt-PT" sz="1400" b="1" dirty="0">
                    <a:latin typeface="Arial" panose="020B0604020202020204" pitchFamily="34" charset="0"/>
                    <a:cs typeface="Arial" panose="020B0604020202020204" pitchFamily="34" charset="0"/>
                  </a:rPr>
                  <a:t>.</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5470087"/>
              </a:xfrm>
              <a:prstGeom prst="rect">
                <a:avLst/>
              </a:prstGeom>
              <a:blipFill rotWithShape="1">
                <a:blip r:embed="rId2"/>
                <a:stretch>
                  <a:fillRect t="-111" r="-3385" b="-613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31</a:t>
            </a:fld>
            <a:endParaRPr lang="en-GB" altLang="pt-PT" dirty="0"/>
          </a:p>
        </p:txBody>
      </p:sp>
    </p:spTree>
    <p:extLst>
      <p:ext uri="{BB962C8B-B14F-4D97-AF65-F5344CB8AC3E}">
        <p14:creationId xmlns:p14="http://schemas.microsoft.com/office/powerpoint/2010/main" val="403494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619432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Seja </a:t>
                </a:r>
                <a14:m>
                  <m:oMath xmlns:m="http://schemas.openxmlformats.org/officeDocument/2006/math">
                    <m:r>
                      <a:rPr lang="pt-PT" sz="1400" b="1" i="1">
                        <a:latin typeface="Cambria Math" panose="02040503050406030204" pitchFamily="18" charset="0"/>
                        <a:cs typeface="Arial" panose="020B0604020202020204" pitchFamily="34" charset="0"/>
                      </a:rPr>
                      <m:t>𝒅𝑯</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𝒛</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𝒅𝒛</m:t>
                        </m:r>
                      </m:num>
                      <m:den>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𝟏</m:t>
                            </m:r>
                          </m:sup>
                        </m:sSup>
                      </m:den>
                    </m:f>
                  </m:oMath>
                </a14:m>
                <a:r>
                  <a:rPr lang="pt-PT" sz="1200"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𝒈</m:t>
                    </m:r>
                    <m:d>
                      <m:dPr>
                        <m:ctrlPr>
                          <a:rPr lang="pt-PT" sz="1400" b="1" i="1">
                            <a:latin typeface="Cambria Math" panose="02040503050406030204" pitchFamily="18" charset="0"/>
                            <a:cs typeface="Arial" panose="020B0604020202020204" pitchFamily="34" charset="0"/>
                          </a:rPr>
                        </m:ctrlPr>
                      </m:dPr>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𝒙</m:t>
                            </m:r>
                          </m:num>
                          <m:den>
                            <m:r>
                              <a:rPr lang="pt-PT" sz="1400" b="1" i="1">
                                <a:latin typeface="Cambria Math" panose="02040503050406030204" pitchFamily="18" charset="0"/>
                                <a:cs typeface="Arial" panose="020B0604020202020204" pitchFamily="34" charset="0"/>
                              </a:rPr>
                              <m:t>𝒛</m:t>
                            </m:r>
                          </m:den>
                        </m:f>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m:t>
                    </m:r>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𝒛𝒙</m:t>
                        </m:r>
                      </m:sup>
                    </m:sSup>
                  </m:oMath>
                </a14:m>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Gerar o par</a:t>
                </a:r>
                <a:r>
                  <a:rPr lang="pt-PT" sz="1400" b="1" dirty="0">
                    <a:latin typeface="Arial" panose="020B0604020202020204" pitchFamily="34" charset="0"/>
                    <a:cs typeface="Arial" panose="020B0604020202020204" pitchFamily="34" charset="0"/>
                  </a:rPr>
                  <a:t> </a:t>
                </a:r>
                <a14:m>
                  <m:oMath xmlns:m="http://schemas.openxmlformats.org/officeDocument/2006/math">
                    <m:r>
                      <a:rPr lang="pt-PT" sz="1400" b="1" i="1">
                        <a:latin typeface="Cambria Math" panose="02040503050406030204" pitchFamily="18" charset="0"/>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r>
                      <a:rPr lang="pt-PT" sz="1400" b="1" i="1">
                        <a:latin typeface="Cambria Math" panose="02040503050406030204" pitchFamily="18" charset="0"/>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r>
                      <a:rPr lang="pt-PT" sz="1400" b="1" i="1">
                        <a:latin typeface="Cambria Math" panose="02040503050406030204" pitchFamily="18" charset="0"/>
                        <a:cs typeface="Arial" panose="020B0604020202020204" pitchFamily="34" charset="0"/>
                      </a:rPr>
                      <m:t>)</m:t>
                    </m:r>
                  </m:oMath>
                </a14:m>
                <a:r>
                  <a:rPr lang="pt-PT" sz="14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e calcular </a:t>
                </a:r>
              </a:p>
              <a:p>
                <a:pPr marL="176213" algn="just">
                  <a:tabLst>
                    <a:tab pos="4572000" algn="l"/>
                    <a:tab pos="4756150" algn="l"/>
                  </a:tabLst>
                </a:pPr>
                <a:endParaRPr lang="pt-PT" sz="1200" dirty="0">
                  <a:latin typeface="Arial" panose="020B0604020202020204" pitchFamily="34" charset="0"/>
                  <a:cs typeface="Arial" panose="020B0604020202020204" pitchFamily="34" charset="0"/>
                </a:endParaRPr>
              </a:p>
              <a:p>
                <a:pPr marL="176213" algn="ctr">
                  <a:tabLst>
                    <a:tab pos="4572000" algn="l"/>
                    <a:tab pos="4756150" algn="l"/>
                  </a:tabLst>
                </a:pPr>
                <a:r>
                  <a:rPr lang="pt-PT" sz="1400" b="1" dirty="0">
                    <a:cs typeface="Arial" panose="020B0604020202020204" pitchFamily="34" charset="0"/>
                  </a:rPr>
                  <a:t>z</a:t>
                </a:r>
                <a14:m>
                  <m:oMath xmlns:m="http://schemas.openxmlformats.org/officeDocument/2006/math">
                    <m:r>
                      <a:rPr lang="pt-PT" sz="1400" b="1" i="1">
                        <a:latin typeface="Cambria Math" panose="02040503050406030204" pitchFamily="18" charset="0"/>
                        <a:cs typeface="Arial" panose="020B0604020202020204" pitchFamily="34" charset="0"/>
                      </a:rPr>
                      <m:t>=</m:t>
                    </m:r>
                    <m:sSup>
                      <m:sSupPr>
                        <m:ctrlPr>
                          <a:rPr lang="pt-PT" sz="1400" b="1" i="1">
                            <a:latin typeface="Cambria Math" panose="02040503050406030204" pitchFamily="18" charset="0"/>
                            <a:cs typeface="Arial" panose="020B0604020202020204" pitchFamily="34" charset="0"/>
                          </a:rPr>
                        </m:ctrlPr>
                      </m:sSupPr>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e>
                      <m:sup>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𝒏</m:t>
                            </m:r>
                          </m:den>
                        </m:f>
                      </m:sup>
                    </m:sSup>
                  </m:oMath>
                </a14:m>
                <a:r>
                  <a:rPr lang="pt-PT" sz="1400" b="1" dirty="0">
                    <a:latin typeface="Arial" panose="020B0604020202020204" pitchFamily="34" charset="0"/>
                    <a:cs typeface="Arial" panose="020B0604020202020204" pitchFamily="34" charset="0"/>
                  </a:rPr>
                  <a:t>      ( </a:t>
                </a:r>
                <a14:m>
                  <m:oMath xmlns:m="http://schemas.openxmlformats.org/officeDocument/2006/math">
                    <m:r>
                      <a:rPr lang="pt-PT" sz="1400" b="1" i="1" dirty="0">
                        <a:latin typeface="Cambria Math" panose="02040503050406030204" pitchFamily="18" charset="0"/>
                        <a:cs typeface="Arial" panose="020B0604020202020204" pitchFamily="34" charset="0"/>
                      </a:rPr>
                      <m:t>𝑯</m:t>
                    </m:r>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panose="02040503050406030204" pitchFamily="18" charset="0"/>
                            <a:cs typeface="Arial" panose="020B0604020202020204" pitchFamily="34" charset="0"/>
                          </a:rPr>
                          <m:t>𝒛</m:t>
                        </m:r>
                      </m:e>
                    </m:d>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𝒛</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𝒏</m:t>
                        </m:r>
                      </m:sup>
                    </m:sSup>
                  </m:oMath>
                </a14:m>
                <a:r>
                  <a:rPr lang="pt-PT" sz="1400" b="1"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𝒙</m:t>
                    </m:r>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𝒛</m:t>
                        </m:r>
                      </m:den>
                    </m:f>
                    <m:r>
                      <a:rPr lang="pt-PT" sz="1400" b="1" i="1">
                        <a:latin typeface="Cambria Math" panose="02040503050406030204" pitchFamily="18" charset="0"/>
                        <a:cs typeface="Arial" panose="020B0604020202020204" pitchFamily="34" charset="0"/>
                      </a:rPr>
                      <m:t>𝒍𝒏</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oMath>
                </a14:m>
                <a:r>
                  <a:rPr lang="pt-PT" sz="1400" b="1" i="1" dirty="0">
                    <a:latin typeface="Arial" panose="020B0604020202020204" pitchFamily="34" charset="0"/>
                    <a:cs typeface="Arial" panose="020B0604020202020204" pitchFamily="34" charset="0"/>
                  </a:rPr>
                  <a:t>     </a:t>
                </a:r>
                <a:r>
                  <a:rPr lang="pt-PT" sz="1400" b="1" dirty="0">
                    <a:latin typeface="Arial" panose="020B0604020202020204" pitchFamily="34" charset="0"/>
                    <a:cs typeface="Arial" panose="020B0604020202020204" pitchFamily="34" charset="0"/>
                  </a:rPr>
                  <a:t>( </a:t>
                </a:r>
                <a14:m>
                  <m:oMath xmlns:m="http://schemas.openxmlformats.org/officeDocument/2006/math">
                    <m:nary>
                      <m:naryPr>
                        <m:ctrlPr>
                          <a:rPr lang="pt-PT" sz="1400" b="1" i="1" dirty="0">
                            <a:latin typeface="Cambria Math" panose="02040503050406030204" pitchFamily="18" charset="0"/>
                            <a:cs typeface="Arial" panose="020B0604020202020204" pitchFamily="34" charset="0"/>
                          </a:rPr>
                        </m:ctrlPr>
                      </m:naryPr>
                      <m:sub>
                        <m:r>
                          <m:rPr>
                            <m:brk m:alnAt="23"/>
                          </m:rPr>
                          <a:rPr lang="pt-PT" sz="1400" b="1" i="1" dirty="0">
                            <a:latin typeface="Cambria Math" panose="02040503050406030204" pitchFamily="18" charset="0"/>
                            <a:cs typeface="Arial" panose="020B0604020202020204" pitchFamily="34" charset="0"/>
                          </a:rPr>
                          <m:t>𝟏</m:t>
                        </m:r>
                      </m:sub>
                      <m:sup>
                        <m:r>
                          <a:rPr lang="pt-PT" sz="1400" b="1" i="1" dirty="0">
                            <a:latin typeface="Cambria Math" panose="02040503050406030204" pitchFamily="18" charset="0"/>
                            <a:cs typeface="Arial" panose="020B0604020202020204" pitchFamily="34" charset="0"/>
                          </a:rPr>
                          <m:t>𝒙</m:t>
                        </m:r>
                      </m:sup>
                      <m:e>
                        <m:r>
                          <a:rPr lang="pt-PT" sz="1400" b="1" i="1" dirty="0">
                            <a:latin typeface="Cambria Math" panose="02040503050406030204" pitchFamily="18" charset="0"/>
                            <a:cs typeface="Arial" panose="020B0604020202020204" pitchFamily="34" charset="0"/>
                          </a:rPr>
                          <m:t>𝒛</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r>
                          <a:rPr lang="pt-PT" sz="1400" b="1" i="1" dirty="0">
                            <a:latin typeface="Cambria Math" panose="02040503050406030204" pitchFamily="18" charset="0"/>
                            <a:cs typeface="Arial" panose="020B0604020202020204" pitchFamily="34" charset="0"/>
                          </a:rPr>
                          <m:t>𝒅𝒙</m:t>
                        </m:r>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𝟏</m:t>
                        </m:r>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e>
                    </m:nary>
                    <m:r>
                      <a:rPr lang="pt-PT" sz="1400" b="1" i="1" dirty="0">
                        <a:latin typeface="Cambria Math" panose="02040503050406030204" pitchFamily="18" charset="0"/>
                        <a:cs typeface="Arial" panose="020B0604020202020204" pitchFamily="34" charset="0"/>
                      </a:rPr>
                      <m:t>  </m:t>
                    </m:r>
                    <m:r>
                      <a:rPr lang="pt-PT" sz="1400" b="1" dirty="0">
                        <a:latin typeface="Cambria Math" panose="02040503050406030204" pitchFamily="18" charset="0"/>
                        <a:cs typeface="Arial" panose="020B0604020202020204" pitchFamily="34" charset="0"/>
                      </a:rPr>
                      <m:t>)</m:t>
                    </m:r>
                    <m:r>
                      <a:rPr lang="pt-PT" sz="1400" b="1" i="0" dirty="0" smtClean="0">
                        <a:latin typeface="Cambria Math"/>
                        <a:cs typeface="Arial" panose="020B0604020202020204" pitchFamily="34" charset="0"/>
                      </a:rPr>
                      <m:t>.</m:t>
                    </m:r>
                  </m:oMath>
                </a14:m>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smtClean="0">
                    <a:latin typeface="Arial" panose="020B0604020202020204" pitchFamily="34" charset="0"/>
                    <a:cs typeface="Arial" panose="020B0604020202020204" pitchFamily="34" charset="0"/>
                  </a:rPr>
                  <a:t>4. Modelos de simulação</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lvl="0" algn="just">
                  <a:lnSpc>
                    <a:spcPct val="150000"/>
                  </a:lnSpc>
                </a:pPr>
                <a:r>
                  <a:rPr lang="pt-PT" sz="1200" b="1" dirty="0" smtClean="0"/>
                  <a:t>Exercício 5</a:t>
                </a:r>
                <a:r>
                  <a:rPr lang="pt-PT" sz="1200" dirty="0" smtClean="0"/>
                  <a:t>. O </a:t>
                </a:r>
                <a:r>
                  <a:rPr lang="pt-PT" sz="1200" dirty="0"/>
                  <a:t>intervalo de tempo entre chegadas consecutivas a uma barbearia é uma </a:t>
                </a:r>
                <a:r>
                  <a:rPr lang="pt-PT" sz="1200" dirty="0" err="1"/>
                  <a:t>v.a.</a:t>
                </a:r>
                <a:r>
                  <a:rPr lang="pt-PT" sz="1200" dirty="0"/>
                  <a:t> exponencial de média 15 minutos. Na barbearia está apenas um barbeiro que demora entre 10 e 15 minutos, uniformemente distribuídos, a fazer um corte de cabelo. Os clientes são atendidos por ordem de chegada (FIFO). O objectivo consiste em calcular as seguintes medidas de performance:</a:t>
                </a:r>
              </a:p>
              <a:p>
                <a:pPr marL="176213" algn="just">
                  <a:lnSpc>
                    <a:spcPct val="150000"/>
                  </a:lnSpc>
                </a:pPr>
                <a:r>
                  <a:rPr lang="pt-PT" sz="1200" dirty="0"/>
                  <a:t>1 – Tempo médio de utilização da barbearia;</a:t>
                </a:r>
              </a:p>
              <a:p>
                <a:pPr marL="176213" algn="just">
                  <a:lnSpc>
                    <a:spcPct val="150000"/>
                  </a:lnSpc>
                </a:pPr>
                <a:r>
                  <a:rPr lang="pt-PT" sz="1200" dirty="0"/>
                  <a:t>2 – Nº médio de clientes à espera;</a:t>
                </a:r>
              </a:p>
              <a:p>
                <a:pPr marL="176213" algn="just">
                  <a:lnSpc>
                    <a:spcPct val="150000"/>
                  </a:lnSpc>
                </a:pPr>
                <a:r>
                  <a:rPr lang="pt-PT" sz="1200" dirty="0"/>
                  <a:t>3 – Tempo médio que um cliente espera na fila.</a:t>
                </a:r>
              </a:p>
              <a:p>
                <a:pPr marL="176213" algn="just">
                  <a:lnSpc>
                    <a:spcPct val="150000"/>
                  </a:lnSpc>
                </a:pPr>
                <a:r>
                  <a:rPr lang="pt-PT" sz="1200" i="1" dirty="0"/>
                  <a:t>Simule o comportamento do sistema (barbearia) até à partida (serviço completo) do 5º cliente para determinar as medidas de performance indicadas</a:t>
                </a:r>
                <a:r>
                  <a:rPr lang="pt-PT" sz="1200" i="1" dirty="0" smtClean="0"/>
                  <a:t>.</a:t>
                </a:r>
              </a:p>
              <a:p>
                <a:pPr marL="176213" algn="just">
                  <a:lnSpc>
                    <a:spcPct val="150000"/>
                  </a:lnSpc>
                </a:pPr>
                <a:endParaRPr lang="pt-PT" sz="1200" i="1" dirty="0"/>
              </a:p>
              <a:p>
                <a:pPr marL="176213" algn="just">
                  <a:lnSpc>
                    <a:spcPct val="150000"/>
                  </a:lnSpc>
                </a:pPr>
                <a:r>
                  <a:rPr lang="pt-PT" sz="1400" dirty="0" err="1" smtClean="0">
                    <a:hlinkClick r:id="rId2" action="ppaction://hlinkfile"/>
                  </a:rPr>
                  <a:t>Simulacao</a:t>
                </a:r>
                <a:r>
                  <a:rPr lang="pt-PT" sz="1400" dirty="0" smtClean="0">
                    <a:hlinkClick r:id="rId2" action="ppaction://hlinkfile"/>
                  </a:rPr>
                  <a:t> - </a:t>
                </a:r>
                <a:r>
                  <a:rPr lang="pt-PT" sz="1400" dirty="0" err="1" smtClean="0">
                    <a:hlinkClick r:id="rId2" action="ppaction://hlinkfile"/>
                  </a:rPr>
                  <a:t>Exerc</a:t>
                </a:r>
                <a:r>
                  <a:rPr lang="pt-PT" sz="1400" dirty="0" smtClean="0">
                    <a:hlinkClick r:id="rId2" action="ppaction://hlinkfile"/>
                  </a:rPr>
                  <a:t>. 5.xlsm</a:t>
                </a:r>
                <a:endParaRPr lang="pt-PT" sz="1400" dirty="0"/>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6194324"/>
              </a:xfrm>
              <a:prstGeom prst="rect">
                <a:avLst/>
              </a:prstGeom>
              <a:blipFill rotWithShape="1">
                <a:blip r:embed="rId3"/>
                <a:stretch>
                  <a:fillRect t="-394"/>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32</a:t>
            </a:fld>
            <a:endParaRPr lang="en-GB" altLang="pt-PT" dirty="0"/>
          </a:p>
        </p:txBody>
      </p:sp>
    </p:spTree>
    <p:extLst>
      <p:ext uri="{BB962C8B-B14F-4D97-AF65-F5344CB8AC3E}">
        <p14:creationId xmlns:p14="http://schemas.microsoft.com/office/powerpoint/2010/main" val="2208108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126188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33</a:t>
            </a:fld>
            <a:endParaRPr lang="en-GB" altLang="pt-PT" dirty="0"/>
          </a:p>
        </p:txBody>
      </p:sp>
      <p:graphicFrame>
        <p:nvGraphicFramePr>
          <p:cNvPr id="9" name="Tabela 8"/>
          <p:cNvGraphicFramePr>
            <a:graphicFrameLocks noGrp="1"/>
          </p:cNvGraphicFramePr>
          <p:nvPr>
            <p:extLst>
              <p:ext uri="{D42A27DB-BD31-4B8C-83A1-F6EECF244321}">
                <p14:modId xmlns:p14="http://schemas.microsoft.com/office/powerpoint/2010/main" val="1581300658"/>
              </p:ext>
            </p:extLst>
          </p:nvPr>
        </p:nvGraphicFramePr>
        <p:xfrm>
          <a:off x="323528" y="760868"/>
          <a:ext cx="4176464" cy="2026920"/>
        </p:xfrm>
        <a:graphic>
          <a:graphicData uri="http://schemas.openxmlformats.org/drawingml/2006/table">
            <a:tbl>
              <a:tblPr/>
              <a:tblGrid>
                <a:gridCol w="655608">
                  <a:extLst>
                    <a:ext uri="{9D8B030D-6E8A-4147-A177-3AD203B41FA5}">
                      <a16:colId xmlns:a16="http://schemas.microsoft.com/office/drawing/2014/main" val="20000"/>
                    </a:ext>
                  </a:extLst>
                </a:gridCol>
                <a:gridCol w="568528">
                  <a:extLst>
                    <a:ext uri="{9D8B030D-6E8A-4147-A177-3AD203B41FA5}">
                      <a16:colId xmlns:a16="http://schemas.microsoft.com/office/drawing/2014/main" val="20001"/>
                    </a:ext>
                  </a:extLst>
                </a:gridCol>
                <a:gridCol w="87080">
                  <a:extLst>
                    <a:ext uri="{9D8B030D-6E8A-4147-A177-3AD203B41FA5}">
                      <a16:colId xmlns:a16="http://schemas.microsoft.com/office/drawing/2014/main" val="20002"/>
                    </a:ext>
                  </a:extLst>
                </a:gridCol>
                <a:gridCol w="1137056">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tblGrid>
              <a:tr h="204376">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4">
                  <a:txBody>
                    <a:bodyPr/>
                    <a:lstStyle/>
                    <a:p>
                      <a:pPr algn="l" fontAlgn="b"/>
                      <a:endParaRPr lang="pt-PT" sz="1400" b="1" i="0" u="none" strike="noStrike" dirty="0">
                        <a:effectLst/>
                        <a:latin typeface="Arial"/>
                      </a:endParaRPr>
                    </a:p>
                  </a:txBody>
                  <a:tcPr marL="9525" marR="9525" marT="9525" marB="0" anchor="b">
                    <a:lnL>
                      <a:noFill/>
                    </a:lnL>
                    <a:lnR>
                      <a:noFill/>
                    </a:lnR>
                    <a:lnT>
                      <a:noFill/>
                    </a:lnT>
                    <a:lnB>
                      <a:noFill/>
                    </a:lnB>
                  </a:tcPr>
                </a:tc>
                <a:tc hMerge="1">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60274">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3">
                  <a:txBody>
                    <a:bodyPr/>
                    <a:lstStyle/>
                    <a:p>
                      <a:endParaRPr lang="pt-PT" dirty="0"/>
                    </a:p>
                  </a:txBody>
                  <a:tcPr marL="9525" marR="9525" marT="9525" marB="0" anchor="b">
                    <a:lnL>
                      <a:noFill/>
                    </a:lnL>
                    <a:lnR>
                      <a:noFill/>
                    </a:lnR>
                    <a:lnT>
                      <a:noFill/>
                    </a:lnT>
                    <a:lnB>
                      <a:noFill/>
                    </a:lnB>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76427">
                <a:tc gridSpan="5">
                  <a:txBody>
                    <a:bodyPr/>
                    <a:lstStyle/>
                    <a:p>
                      <a:pPr algn="l" fontAlgn="b"/>
                      <a:r>
                        <a:rPr lang="pt-PT" sz="1200" b="1" i="0" u="none" strike="noStrike" dirty="0">
                          <a:effectLst/>
                          <a:latin typeface="Arial"/>
                        </a:rPr>
                        <a:t>Tempo Total de Simulação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92,8</a:t>
                      </a:r>
                    </a:p>
                  </a:txBody>
                  <a:tcPr marL="9525" marR="9525" marT="9525" marB="0" anchor="b">
                    <a:lnL>
                      <a:noFill/>
                    </a:lnL>
                    <a:lnR>
                      <a:noFill/>
                    </a:lnR>
                    <a:lnT>
                      <a:noFill/>
                    </a:lnT>
                    <a:lnB>
                      <a:noFill/>
                    </a:lnB>
                  </a:tcPr>
                </a:tc>
                <a:tc>
                  <a:txBody>
                    <a:bodyPr/>
                    <a:lstStyle/>
                    <a:p>
                      <a:pPr algn="ctr" fontAlgn="b">
                        <a:tabLst/>
                      </a:pPr>
                      <a:r>
                        <a:rPr lang="pt-PT" sz="1200" b="1" i="0" u="none" strike="noStrike" dirty="0">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76427">
                <a:tc gridSpan="5">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63,7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0274">
                <a:tc gridSpan="4">
                  <a:txBody>
                    <a:bodyPr/>
                    <a:lstStyle/>
                    <a:p>
                      <a:pPr algn="l" fontAlgn="b"/>
                      <a:r>
                        <a:rPr lang="pt-PT" sz="1200" b="1" i="0" u="none" strike="noStrike">
                          <a:effectLst/>
                          <a:latin typeface="Arial"/>
                        </a:rPr>
                        <a:t>Tempo Total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32,4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60274">
                <a:tc gridSpan="4">
                  <a:txBody>
                    <a:bodyPr/>
                    <a:lstStyle/>
                    <a:p>
                      <a:pPr algn="l" fontAlgn="b"/>
                      <a:r>
                        <a:rPr lang="pt-PT" sz="1200" b="1" i="0" u="none" strike="noStrike">
                          <a:effectLst/>
                          <a:latin typeface="Arial"/>
                        </a:rPr>
                        <a:t>Tempo Total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96,1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60274">
                <a:tc gridSpan="4">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29,1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60274">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104153133"/>
              </p:ext>
            </p:extLst>
          </p:nvPr>
        </p:nvGraphicFramePr>
        <p:xfrm>
          <a:off x="4644008" y="1124744"/>
          <a:ext cx="3816424" cy="191339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87424">
                  <a:extLst>
                    <a:ext uri="{9D8B030D-6E8A-4147-A177-3AD203B41FA5}">
                      <a16:colId xmlns:a16="http://schemas.microsoft.com/office/drawing/2014/main" val="20003"/>
                    </a:ext>
                  </a:extLst>
                </a:gridCol>
                <a:gridCol w="42217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68424">
                  <a:extLst>
                    <a:ext uri="{9D8B030D-6E8A-4147-A177-3AD203B41FA5}">
                      <a16:colId xmlns:a16="http://schemas.microsoft.com/office/drawing/2014/main" val="20006"/>
                    </a:ext>
                  </a:extLst>
                </a:gridCol>
              </a:tblGrid>
              <a:tr h="301760">
                <a:tc gridSpan="3">
                  <a:txBody>
                    <a:bodyPr/>
                    <a:lstStyle/>
                    <a:p>
                      <a:pPr algn="l" fontAlgn="b"/>
                      <a:r>
                        <a:rPr lang="pt-PT" sz="1200" b="1" i="0" u="none" strike="noStrike" dirty="0" smtClean="0">
                          <a:effectLst/>
                          <a:latin typeface="Arial"/>
                        </a:rPr>
                        <a:t>Comprimento </a:t>
                      </a:r>
                      <a:r>
                        <a:rPr lang="pt-PT" sz="1200" b="1" i="0" u="none" strike="noStrike" dirty="0">
                          <a:effectLst/>
                          <a:latin typeface="Arial"/>
                        </a:rPr>
                        <a:t>médio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gridSpan="2">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a:effectLst/>
                          <a:latin typeface="Arial"/>
                        </a:rPr>
                        <a:t>0,35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clientes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gridSpan="5">
                  <a:txBody>
                    <a:bodyPr/>
                    <a:lstStyle/>
                    <a:p>
                      <a:pPr algn="l" fontAlgn="b"/>
                      <a:r>
                        <a:rPr lang="pt-PT" sz="1200" b="1" i="0" u="none" strike="noStrike" dirty="0">
                          <a:effectLst/>
                          <a:latin typeface="Arial"/>
                        </a:rPr>
                        <a:t>Nº médio Clientes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a:effectLst/>
                          <a:latin typeface="Arial"/>
                        </a:rPr>
                        <a:t>1,04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4">
                  <a:txBody>
                    <a:bodyPr/>
                    <a:lstStyle/>
                    <a:p>
                      <a:pPr algn="l" fontAlgn="b"/>
                      <a:r>
                        <a:rPr lang="pt-PT" sz="1200" b="1" i="0" u="none" strike="noStrike" dirty="0">
                          <a:effectLst/>
                          <a:latin typeface="Arial"/>
                        </a:rPr>
                        <a:t>Tempo médio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6,47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gridSpan="4">
                  <a:txBody>
                    <a:bodyPr/>
                    <a:lstStyle/>
                    <a:p>
                      <a:pPr algn="l" fontAlgn="b"/>
                      <a:r>
                        <a:rPr lang="pt-PT" sz="1200" b="1" i="0" u="none" strike="noStrike" dirty="0">
                          <a:effectLst/>
                          <a:latin typeface="Arial"/>
                        </a:rPr>
                        <a:t>Tempo médio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19,21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2281">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gridSpan="4">
                  <a:txBody>
                    <a:bodyPr/>
                    <a:lstStyle/>
                    <a:p>
                      <a:pPr algn="l" fontAlgn="b"/>
                      <a:r>
                        <a:rPr lang="pt-PT" sz="1200" b="1" i="0" u="none" strike="noStrike" dirty="0">
                          <a:effectLst/>
                          <a:latin typeface="Arial"/>
                        </a:rPr>
                        <a:t>%Utilização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68,65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4">
                  <a:txBody>
                    <a:bodyPr/>
                    <a:lstStyle/>
                    <a:p>
                      <a:pPr algn="l" fontAlgn="b"/>
                      <a:r>
                        <a:rPr lang="pt-PT" sz="1200" b="1" i="0" u="none" strike="noStrike" dirty="0">
                          <a:effectLst/>
                          <a:latin typeface="Arial"/>
                        </a:rPr>
                        <a:t>% Inactividade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31,35</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cxnSp>
        <p:nvCxnSpPr>
          <p:cNvPr id="15" name="Conexão recta 14"/>
          <p:cNvCxnSpPr/>
          <p:nvPr/>
        </p:nvCxnSpPr>
        <p:spPr>
          <a:xfrm>
            <a:off x="0" y="314096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0" y="98072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3203848" y="682969"/>
            <a:ext cx="4104456" cy="307777"/>
          </a:xfrm>
          <a:prstGeom prst="rect">
            <a:avLst/>
          </a:prstGeom>
          <a:noFill/>
        </p:spPr>
        <p:txBody>
          <a:bodyPr wrap="square" rtlCol="0">
            <a:spAutoFit/>
          </a:bodyPr>
          <a:lstStyle/>
          <a:p>
            <a:r>
              <a:rPr lang="pt-PT" sz="1400" b="1" dirty="0" smtClean="0"/>
              <a:t>Medidas de Performance - 1 </a:t>
            </a:r>
            <a:r>
              <a:rPr lang="pt-PT" sz="1400" b="1" i="1" dirty="0" err="1" smtClean="0"/>
              <a:t>run</a:t>
            </a:r>
            <a:endParaRPr lang="pt-PT" sz="1400" b="1" i="1" dirty="0"/>
          </a:p>
        </p:txBody>
      </p:sp>
      <p:graphicFrame>
        <p:nvGraphicFramePr>
          <p:cNvPr id="22" name="Tabela 21"/>
          <p:cNvGraphicFramePr>
            <a:graphicFrameLocks noGrp="1"/>
          </p:cNvGraphicFramePr>
          <p:nvPr>
            <p:extLst>
              <p:ext uri="{D42A27DB-BD31-4B8C-83A1-F6EECF244321}">
                <p14:modId xmlns:p14="http://schemas.microsoft.com/office/powerpoint/2010/main" val="3212980504"/>
              </p:ext>
            </p:extLst>
          </p:nvPr>
        </p:nvGraphicFramePr>
        <p:xfrm>
          <a:off x="251520" y="4337650"/>
          <a:ext cx="3600400" cy="1611630"/>
        </p:xfrm>
        <a:graphic>
          <a:graphicData uri="http://schemas.openxmlformats.org/drawingml/2006/table">
            <a:tbl>
              <a:tblPr/>
              <a:tblGrid>
                <a:gridCol w="21602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61925">
                <a:tc gridSpan="2">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dirty="0">
                          <a:effectLst/>
                          <a:latin typeface="Arial"/>
                        </a:rPr>
                        <a:t>M1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1248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r>
                        <a:rPr lang="pt-PT" sz="1200" b="1" i="0" u="none" strike="noStrike" dirty="0">
                          <a:effectLst/>
                          <a:latin typeface="Arial"/>
                        </a:rPr>
                        <a:t>Tempo Total na Fila</a:t>
                      </a:r>
                    </a:p>
                  </a:txBody>
                  <a:tcPr marL="9525" marR="9525" marT="9525" marB="0" anchor="b">
                    <a:lnL>
                      <a:noFill/>
                    </a:lnL>
                    <a:lnR>
                      <a:noFill/>
                    </a:lnR>
                    <a:lnT>
                      <a:noFill/>
                    </a:lnT>
                    <a:lnB>
                      <a:noFill/>
                    </a:lnB>
                  </a:tcPr>
                </a:tc>
                <a:tc>
                  <a:txBody>
                    <a:bodyPr/>
                    <a:lstStyle/>
                    <a:p>
                      <a:endParaRPr lang="pt-PT" b="1"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2439</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r>
                        <a:rPr lang="pt-PT" sz="1200" b="1" i="0" u="none" strike="noStrike" dirty="0">
                          <a:effectLst/>
                          <a:latin typeface="Arial"/>
                        </a:rPr>
                        <a:t>Tempo Total no Sistema</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M3</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3687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282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r>
                        <a:rPr lang="pt-PT" sz="1200" b="1" i="0" u="none" strike="noStrike">
                          <a:effectLst/>
                          <a:latin typeface="Arial"/>
                        </a:rPr>
                        <a:t>Tempo Total de Simulação</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1531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r>
                        <a:rPr lang="pt-PT" sz="1200" b="1" i="0" u="none" strike="noStrike">
                          <a:effectLst/>
                          <a:latin typeface="Arial"/>
                        </a:rPr>
                        <a:t>Nº Clientes</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M6</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100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23" name="Tabela 22"/>
          <p:cNvGraphicFramePr>
            <a:graphicFrameLocks noGrp="1"/>
          </p:cNvGraphicFramePr>
          <p:nvPr>
            <p:extLst>
              <p:ext uri="{D42A27DB-BD31-4B8C-83A1-F6EECF244321}">
                <p14:modId xmlns:p14="http://schemas.microsoft.com/office/powerpoint/2010/main" val="224180969"/>
              </p:ext>
            </p:extLst>
          </p:nvPr>
        </p:nvGraphicFramePr>
        <p:xfrm>
          <a:off x="4211960" y="4293096"/>
          <a:ext cx="3456383" cy="1656184"/>
        </p:xfrm>
        <a:graphic>
          <a:graphicData uri="http://schemas.openxmlformats.org/drawingml/2006/table">
            <a:tbl>
              <a:tblPr/>
              <a:tblGrid>
                <a:gridCol w="2177491">
                  <a:extLst>
                    <a:ext uri="{9D8B030D-6E8A-4147-A177-3AD203B41FA5}">
                      <a16:colId xmlns:a16="http://schemas.microsoft.com/office/drawing/2014/main" val="20000"/>
                    </a:ext>
                  </a:extLst>
                </a:gridCol>
                <a:gridCol w="232746">
                  <a:extLst>
                    <a:ext uri="{9D8B030D-6E8A-4147-A177-3AD203B41FA5}">
                      <a16:colId xmlns:a16="http://schemas.microsoft.com/office/drawing/2014/main" val="20001"/>
                    </a:ext>
                  </a:extLst>
                </a:gridCol>
                <a:gridCol w="523073">
                  <a:extLst>
                    <a:ext uri="{9D8B030D-6E8A-4147-A177-3AD203B41FA5}">
                      <a16:colId xmlns:a16="http://schemas.microsoft.com/office/drawing/2014/main" val="20002"/>
                    </a:ext>
                  </a:extLst>
                </a:gridCol>
                <a:gridCol w="523073">
                  <a:extLst>
                    <a:ext uri="{9D8B030D-6E8A-4147-A177-3AD203B41FA5}">
                      <a16:colId xmlns:a16="http://schemas.microsoft.com/office/drawing/2014/main" val="20003"/>
                    </a:ext>
                  </a:extLst>
                </a:gridCol>
              </a:tblGrid>
              <a:tr h="207023">
                <a:tc>
                  <a:txBody>
                    <a:bodyPr/>
                    <a:lstStyle/>
                    <a:p>
                      <a:pPr algn="l" fontAlgn="b"/>
                      <a:r>
                        <a:rPr lang="pt-PT" sz="1200" b="1" i="0" u="none" strike="noStrike" dirty="0">
                          <a:effectLst/>
                          <a:latin typeface="Arial"/>
                        </a:rPr>
                        <a:t>Comprimento médio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7023">
                <a:tc>
                  <a:txBody>
                    <a:bodyPr/>
                    <a:lstStyle/>
                    <a:p>
                      <a:pPr algn="l" fontAlgn="b"/>
                      <a:r>
                        <a:rPr lang="pt-PT" sz="1200" b="1" i="0" u="none" strike="noStrike" dirty="0">
                          <a:effectLst/>
                          <a:latin typeface="Arial"/>
                        </a:rPr>
                        <a:t>Nº médio Cl.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M8</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2,5</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7023">
                <a:tc>
                  <a:txBody>
                    <a:bodyPr/>
                    <a:lstStyle/>
                    <a:p>
                      <a:pPr algn="l" fontAlgn="b"/>
                      <a:r>
                        <a:rPr lang="pt-PT" sz="1200" b="1" i="0" u="none" strike="noStrike">
                          <a:effectLst/>
                          <a:latin typeface="Arial"/>
                        </a:rPr>
                        <a:t>Tempo médio na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M9</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7023">
                <a:tc>
                  <a:txBody>
                    <a:bodyPr/>
                    <a:lstStyle/>
                    <a:p>
                      <a:pPr algn="l" fontAlgn="b"/>
                      <a:r>
                        <a:rPr lang="pt-PT" sz="1200" b="1" i="0" u="none" strike="noStrike">
                          <a:effectLst/>
                          <a:latin typeface="Arial"/>
                        </a:rPr>
                        <a:t>Tempo médio no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M10</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36,9</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7023">
                <a:tc>
                  <a:txBody>
                    <a:bodyPr/>
                    <a:lstStyle/>
                    <a:p>
                      <a:pPr algn="l" fontAlgn="b"/>
                      <a:r>
                        <a:rPr lang="pt-PT" sz="1200" b="1" i="0" u="none" strike="noStrike" dirty="0">
                          <a:effectLst/>
                          <a:latin typeface="Arial"/>
                        </a:rPr>
                        <a:t>Tempo médio no Serviço</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12,5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7023">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7023">
                <a:tc>
                  <a:txBody>
                    <a:bodyPr/>
                    <a:lstStyle/>
                    <a:p>
                      <a:pPr algn="l" fontAlgn="b"/>
                      <a:r>
                        <a:rPr lang="pt-PT" sz="1200" b="1" i="0" u="none" strike="noStrike">
                          <a:effectLst/>
                          <a:latin typeface="Arial"/>
                        </a:rPr>
                        <a:t>% Inactividade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7023">
                <a:tc>
                  <a:txBody>
                    <a:bodyPr/>
                    <a:lstStyle/>
                    <a:p>
                      <a:pPr algn="l" fontAlgn="b"/>
                      <a:r>
                        <a:rPr lang="pt-PT" sz="1200" b="1" i="0" u="none" strike="noStrike">
                          <a:effectLst/>
                          <a:latin typeface="Arial"/>
                        </a:rPr>
                        <a:t>%Utilização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M13</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82,3</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24" name="Conexão recta 23"/>
          <p:cNvCxnSpPr/>
          <p:nvPr/>
        </p:nvCxnSpPr>
        <p:spPr>
          <a:xfrm>
            <a:off x="0" y="41490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xão recta 24"/>
          <p:cNvCxnSpPr/>
          <p:nvPr/>
        </p:nvCxnSpPr>
        <p:spPr>
          <a:xfrm>
            <a:off x="0" y="616530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2627784" y="3717032"/>
            <a:ext cx="4392488" cy="307777"/>
          </a:xfrm>
          <a:prstGeom prst="rect">
            <a:avLst/>
          </a:prstGeom>
          <a:noFill/>
        </p:spPr>
        <p:txBody>
          <a:bodyPr wrap="square" rtlCol="0">
            <a:spAutoFit/>
          </a:bodyPr>
          <a:lstStyle/>
          <a:p>
            <a:r>
              <a:rPr lang="pt-PT" sz="1400" b="1" dirty="0" smtClean="0"/>
              <a:t>Medidas de Performance -  médias de 101 </a:t>
            </a:r>
            <a:r>
              <a:rPr lang="pt-PT" sz="1400" b="1" i="1" dirty="0" smtClean="0"/>
              <a:t>runs</a:t>
            </a:r>
            <a:endParaRPr lang="pt-PT" sz="1400" b="1" i="1" dirty="0"/>
          </a:p>
        </p:txBody>
      </p:sp>
    </p:spTree>
    <p:extLst>
      <p:ext uri="{BB962C8B-B14F-4D97-AF65-F5344CB8AC3E}">
        <p14:creationId xmlns:p14="http://schemas.microsoft.com/office/powerpoint/2010/main" val="367896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5478423"/>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6. </a:t>
            </a:r>
            <a:r>
              <a:rPr lang="pt-PT" sz="1200" dirty="0"/>
              <a:t>A lavandaria </a:t>
            </a:r>
            <a:r>
              <a:rPr lang="pt-PT" sz="1200" i="1" dirty="0"/>
              <a:t>Limpinha</a:t>
            </a:r>
            <a:r>
              <a:rPr lang="pt-PT" sz="1200" dirty="0"/>
              <a:t> tem várias máquinas de lavar roupa idênticas, sujeitas a dois </a:t>
            </a:r>
            <a:r>
              <a:rPr lang="pt-PT" sz="1200" dirty="0" smtClean="0"/>
              <a:t>tipos </a:t>
            </a:r>
            <a:r>
              <a:rPr lang="pt-PT" sz="1200" dirty="0"/>
              <a:t>principais de avarias: no motor e no programador. As estatísticas mostram que, para qualquer máquina, após a reparação de uma avaria no motor se segue outra do mesmo tipo em 17% dos casos, ao passo que a seguir à reparação de uma avaria no programador, volta a suceder outra do mesmo tipo em 50% dos casos. </a:t>
            </a:r>
            <a:endParaRPr lang="pt-PT" sz="1200" dirty="0" smtClean="0"/>
          </a:p>
          <a:p>
            <a:pPr lvl="0" algn="just"/>
            <a:endParaRPr lang="pt-PT" sz="1200" dirty="0"/>
          </a:p>
          <a:p>
            <a:pPr algn="just"/>
            <a:r>
              <a:rPr lang="pt-PT" sz="1200" dirty="0"/>
              <a:t>Para cada máquina, a empresa contratada para a manutenção garante assistência gratuita a todas as avarias que sejam verificadas imediatamente a seguir a avarias do mesmo tipo; quando a avaria é diferente da anterior os custos de manutenção são de 55 </a:t>
            </a:r>
            <a:r>
              <a:rPr lang="pt-PT" sz="1200" dirty="0" err="1"/>
              <a:t>u.m</a:t>
            </a:r>
            <a:r>
              <a:rPr lang="pt-PT" sz="1200" dirty="0"/>
              <a:t>. por avaria no motor e de 20 </a:t>
            </a:r>
            <a:r>
              <a:rPr lang="pt-PT" sz="1200" dirty="0" err="1"/>
              <a:t>u.m</a:t>
            </a:r>
            <a:r>
              <a:rPr lang="pt-PT" sz="1200" dirty="0"/>
              <a:t>. por avaria no </a:t>
            </a:r>
            <a:r>
              <a:rPr lang="pt-PT" sz="1200" dirty="0" smtClean="0"/>
              <a:t>programador, incluindo os custos de deslocação.</a:t>
            </a:r>
            <a:endParaRPr lang="pt-PT" sz="1200" dirty="0">
              <a:hlinkClick r:id="rId2" action="ppaction://hlinkfile"/>
            </a:endParaRPr>
          </a:p>
          <a:p>
            <a:pPr algn="just"/>
            <a:endParaRPr lang="pt-PT" sz="1200" dirty="0" smtClean="0">
              <a:hlinkClick r:id="rId2" action="ppaction://hlinkfile"/>
            </a:endParaRPr>
          </a:p>
          <a:p>
            <a:pPr algn="just"/>
            <a:r>
              <a:rPr lang="pt-PT" sz="1200" dirty="0" err="1">
                <a:hlinkClick r:id="rId2" action="ppaction://hlinkfile"/>
              </a:rPr>
              <a:t>Simulacao</a:t>
            </a:r>
            <a:r>
              <a:rPr lang="pt-PT" sz="1200" dirty="0">
                <a:hlinkClick r:id="rId2" action="ppaction://hlinkfile"/>
              </a:rPr>
              <a:t> - Ex. 6.xlsm</a:t>
            </a: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r>
              <a:rPr lang="pt-PT" sz="1200" dirty="0" smtClean="0"/>
              <a:t>.</a:t>
            </a:r>
            <a:endParaRPr lang="pt-PT" sz="1200" dirty="0"/>
          </a:p>
          <a:p>
            <a:pPr lvl="0" algn="just"/>
            <a:r>
              <a:rPr lang="pt-PT" sz="1200" b="1" dirty="0" smtClean="0"/>
              <a:t> </a:t>
            </a:r>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88224" y="6381328"/>
            <a:ext cx="2133600" cy="365125"/>
          </a:xfrm>
        </p:spPr>
        <p:txBody>
          <a:bodyPr/>
          <a:lstStyle/>
          <a:p>
            <a:pPr>
              <a:defRPr/>
            </a:pPr>
            <a:fld id="{8BA8F932-C44C-4D51-BBA6-4BE62AF1DBD2}" type="slidenum">
              <a:rPr lang="en-GB" altLang="pt-PT" smtClean="0"/>
              <a:pPr>
                <a:defRPr/>
              </a:pPr>
              <a:t>34</a:t>
            </a:fld>
            <a:endParaRPr lang="en-GB" altLang="pt-PT" dirty="0"/>
          </a:p>
        </p:txBody>
      </p:sp>
      <p:graphicFrame>
        <p:nvGraphicFramePr>
          <p:cNvPr id="11" name="Tabela 10"/>
          <p:cNvGraphicFramePr>
            <a:graphicFrameLocks noGrp="1"/>
          </p:cNvGraphicFramePr>
          <p:nvPr>
            <p:extLst>
              <p:ext uri="{D42A27DB-BD31-4B8C-83A1-F6EECF244321}">
                <p14:modId xmlns:p14="http://schemas.microsoft.com/office/powerpoint/2010/main" val="2352296824"/>
              </p:ext>
            </p:extLst>
          </p:nvPr>
        </p:nvGraphicFramePr>
        <p:xfrm>
          <a:off x="375492" y="2852936"/>
          <a:ext cx="5600701" cy="3743325"/>
        </p:xfrm>
        <a:graphic>
          <a:graphicData uri="http://schemas.openxmlformats.org/drawingml/2006/table">
            <a:tbl>
              <a:tblPr/>
              <a:tblGrid>
                <a:gridCol w="608910">
                  <a:extLst>
                    <a:ext uri="{9D8B030D-6E8A-4147-A177-3AD203B41FA5}">
                      <a16:colId xmlns:a16="http://schemas.microsoft.com/office/drawing/2014/main" val="20000"/>
                    </a:ext>
                  </a:extLst>
                </a:gridCol>
                <a:gridCol w="837251">
                  <a:extLst>
                    <a:ext uri="{9D8B030D-6E8A-4147-A177-3AD203B41FA5}">
                      <a16:colId xmlns:a16="http://schemas.microsoft.com/office/drawing/2014/main" val="20001"/>
                    </a:ext>
                  </a:extLst>
                </a:gridCol>
                <a:gridCol w="637452">
                  <a:extLst>
                    <a:ext uri="{9D8B030D-6E8A-4147-A177-3AD203B41FA5}">
                      <a16:colId xmlns:a16="http://schemas.microsoft.com/office/drawing/2014/main" val="20002"/>
                    </a:ext>
                  </a:extLst>
                </a:gridCol>
                <a:gridCol w="827737">
                  <a:extLst>
                    <a:ext uri="{9D8B030D-6E8A-4147-A177-3AD203B41FA5}">
                      <a16:colId xmlns:a16="http://schemas.microsoft.com/office/drawing/2014/main" val="20003"/>
                    </a:ext>
                  </a:extLst>
                </a:gridCol>
                <a:gridCol w="634281">
                  <a:extLst>
                    <a:ext uri="{9D8B030D-6E8A-4147-A177-3AD203B41FA5}">
                      <a16:colId xmlns:a16="http://schemas.microsoft.com/office/drawing/2014/main" val="20004"/>
                    </a:ext>
                  </a:extLst>
                </a:gridCol>
                <a:gridCol w="675509">
                  <a:extLst>
                    <a:ext uri="{9D8B030D-6E8A-4147-A177-3AD203B41FA5}">
                      <a16:colId xmlns:a16="http://schemas.microsoft.com/office/drawing/2014/main" val="20005"/>
                    </a:ext>
                  </a:extLst>
                </a:gridCol>
                <a:gridCol w="608910">
                  <a:extLst>
                    <a:ext uri="{9D8B030D-6E8A-4147-A177-3AD203B41FA5}">
                      <a16:colId xmlns:a16="http://schemas.microsoft.com/office/drawing/2014/main" val="20006"/>
                    </a:ext>
                  </a:extLst>
                </a:gridCol>
                <a:gridCol w="770651">
                  <a:extLst>
                    <a:ext uri="{9D8B030D-6E8A-4147-A177-3AD203B41FA5}">
                      <a16:colId xmlns:a16="http://schemas.microsoft.com/office/drawing/2014/main" val="20007"/>
                    </a:ext>
                  </a:extLst>
                </a:gridCol>
              </a:tblGrid>
              <a:tr h="161925">
                <a:tc>
                  <a:txBody>
                    <a:bodyPr/>
                    <a:lstStyle/>
                    <a:p>
                      <a:pPr algn="ctr" fontAlgn="b"/>
                      <a:r>
                        <a:rPr lang="pt-PT" sz="1000" b="0" i="0" u="none" strike="noStrike" dirty="0">
                          <a:effectLst/>
                          <a:latin typeface="Arial"/>
                        </a:rPr>
                        <a:t>Nº</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Tipo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Próxima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Custo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Reparação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pt-PT" sz="1000" b="0" i="0" u="none" strike="noStrike">
                          <a:effectLst/>
                          <a:latin typeface="Arial"/>
                        </a:rPr>
                        <a:t>        Nº Avarias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extLst>
                  <a:ext uri="{0D108BD9-81ED-4DB2-BD59-A6C34878D82A}">
                    <a16:rowId xmlns:a16="http://schemas.microsoft.com/office/drawing/2014/main" val="10000"/>
                  </a:ext>
                </a:extLst>
              </a:tr>
              <a:tr h="171450">
                <a:tc>
                  <a:txBody>
                    <a:bodyPr/>
                    <a:lstStyle/>
                    <a:p>
                      <a:pPr algn="ctr" fontAlgn="b"/>
                      <a:r>
                        <a:rPr lang="pt-PT" sz="1000" b="0" i="0" u="none" strike="noStrike">
                          <a:effectLst/>
                          <a:latin typeface="Arial"/>
                        </a:rPr>
                        <a:t>Avaria</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Acumulado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ctr" fontAlgn="b"/>
                      <a:r>
                        <a:rPr lang="pt-PT" sz="1000" b="0" i="0" u="none" strike="noStrike">
                          <a:effectLst/>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0,677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1925">
                <a:tc>
                  <a:txBody>
                    <a:bodyPr/>
                    <a:lstStyle/>
                    <a:p>
                      <a:pPr algn="ctr" fontAlgn="b"/>
                      <a:r>
                        <a:rPr lang="pt-PT" sz="1000" b="0" i="0" u="none" strike="noStrike">
                          <a:effectLst/>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0,107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1925">
                <a:tc>
                  <a:txBody>
                    <a:bodyPr/>
                    <a:lstStyle/>
                    <a:p>
                      <a:pPr algn="ctr" fontAlgn="b"/>
                      <a:r>
                        <a:rPr lang="pt-PT" sz="1000" b="0" i="0" u="none" strike="noStrike">
                          <a:effectLst/>
                          <a:latin typeface="Arial"/>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0,158</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1925">
                <a:tc>
                  <a:txBody>
                    <a:bodyPr/>
                    <a:lstStyle/>
                    <a:p>
                      <a:pPr algn="ctr" fontAlgn="b"/>
                      <a:r>
                        <a:rPr lang="pt-PT" sz="1000" b="0" i="0" u="none" strike="noStrike">
                          <a:effectLst/>
                          <a:latin typeface="Arial"/>
                        </a:rPr>
                        <a:t>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1925">
                <a:tc>
                  <a:txBody>
                    <a:bodyPr/>
                    <a:lstStyle/>
                    <a:p>
                      <a:pPr algn="ctr" fontAlgn="b"/>
                      <a:r>
                        <a:rPr lang="pt-PT" sz="1000" b="0" i="0" u="none" strike="noStrike">
                          <a:effectLst/>
                          <a:latin typeface="Arial"/>
                        </a:rPr>
                        <a:t>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0,626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1925">
                <a:tc>
                  <a:txBody>
                    <a:bodyPr/>
                    <a:lstStyle/>
                    <a:p>
                      <a:pPr algn="ctr" fontAlgn="b"/>
                      <a:r>
                        <a:rPr lang="pt-PT" sz="1000" b="0" i="0" u="none" strike="noStrike">
                          <a:effectLst/>
                          <a:latin typeface="Arial"/>
                        </a:rPr>
                        <a:t>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dirty="0">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1925">
                <a:tc>
                  <a:txBody>
                    <a:bodyPr/>
                    <a:lstStyle/>
                    <a:p>
                      <a:pPr algn="ctr" fontAlgn="b"/>
                      <a:r>
                        <a:rPr lang="pt-PT" sz="1000" b="0" i="0" u="none" strike="noStrike">
                          <a:effectLst/>
                          <a:latin typeface="Arial"/>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1925">
                <a:tc>
                  <a:txBody>
                    <a:bodyPr/>
                    <a:lstStyle/>
                    <a:p>
                      <a:pPr algn="ctr" fontAlgn="b"/>
                      <a:r>
                        <a:rPr lang="pt-PT" sz="1000" b="0" i="0" u="none" strike="noStrike">
                          <a:effectLst/>
                          <a:latin typeface="Arial"/>
                        </a:rPr>
                        <a:t>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0,635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61925">
                <a:tc>
                  <a:txBody>
                    <a:bodyPr/>
                    <a:lstStyle/>
                    <a:p>
                      <a:pPr algn="ctr" fontAlgn="b"/>
                      <a:r>
                        <a:rPr lang="pt-PT" sz="1000" b="0" i="0" u="none" strike="noStrike">
                          <a:effectLst/>
                          <a:latin typeface="Arial"/>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0,570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1925">
                <a:tc>
                  <a:txBody>
                    <a:bodyPr/>
                    <a:lstStyle/>
                    <a:p>
                      <a:pPr algn="ctr" fontAlgn="b"/>
                      <a:r>
                        <a:rPr lang="pt-PT" sz="1000" b="0" i="0" u="none" strike="noStrike">
                          <a:effectLst/>
                          <a:latin typeface="Arial"/>
                        </a:rPr>
                        <a:t>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0,351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1925">
                <a:tc>
                  <a:txBody>
                    <a:bodyPr/>
                    <a:lstStyle/>
                    <a:p>
                      <a:pPr algn="ctr" fontAlgn="b"/>
                      <a:r>
                        <a:rPr lang="pt-PT" sz="1000" b="0" i="0" u="none" strike="noStrike">
                          <a:effectLst/>
                          <a:latin typeface="Arial"/>
                        </a:rPr>
                        <a:t>10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61925">
                <a:tc>
                  <a:txBody>
                    <a:bodyPr/>
                    <a:lstStyle/>
                    <a:p>
                      <a:pPr algn="ctr" fontAlgn="b"/>
                      <a:r>
                        <a:rPr lang="pt-PT" sz="1000" b="0" i="0" u="none" strike="noStrike">
                          <a:effectLst/>
                          <a:latin typeface="Arial"/>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0,614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300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61925">
                <a:tc>
                  <a:txBody>
                    <a:bodyPr/>
                    <a:lstStyle/>
                    <a:p>
                      <a:pPr algn="ctr" fontAlgn="b"/>
                      <a:r>
                        <a:rPr lang="pt-PT" sz="1000" b="0" i="0" u="none" strike="noStrike">
                          <a:effectLst/>
                          <a:latin typeface="Arial"/>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0,025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61925">
                <a:tc>
                  <a:txBody>
                    <a:bodyPr/>
                    <a:lstStyle/>
                    <a:p>
                      <a:pPr algn="ctr" fontAlgn="b"/>
                      <a:r>
                        <a:rPr lang="pt-PT" sz="1000" b="0" i="0" u="none" strike="noStrike">
                          <a:effectLst/>
                          <a:latin typeface="Arial"/>
                        </a:rPr>
                        <a:t>13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0,789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61925">
                <a:tc>
                  <a:txBody>
                    <a:bodyPr/>
                    <a:lstStyle/>
                    <a:p>
                      <a:pPr algn="ctr" fontAlgn="b"/>
                      <a:r>
                        <a:rPr lang="pt-PT" sz="1000" b="0" i="0" u="none" strike="noStrike">
                          <a:effectLst/>
                          <a:latin typeface="Arial"/>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dirty="0">
                          <a:effectLst/>
                          <a:latin typeface="Arial"/>
                        </a:rPr>
                        <a:t>375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1925">
                <a:tc>
                  <a:txBody>
                    <a:bodyPr/>
                    <a:lstStyle/>
                    <a:p>
                      <a:pPr algn="ctr" fontAlgn="b"/>
                      <a:r>
                        <a:rPr lang="pt-PT" sz="1000" b="0" i="0" u="none" strike="noStrike">
                          <a:effectLst/>
                          <a:latin typeface="Arial"/>
                        </a:rPr>
                        <a:t>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0,169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61925">
                <a:tc>
                  <a:txBody>
                    <a:bodyPr/>
                    <a:lstStyle/>
                    <a:p>
                      <a:pPr algn="ctr" fontAlgn="b"/>
                      <a:r>
                        <a:rPr lang="pt-PT" sz="1000" b="0" i="0" u="none" strike="noStrike">
                          <a:effectLst/>
                          <a:latin typeface="Arial"/>
                        </a:rPr>
                        <a:t>16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61925">
                <a:tc>
                  <a:txBody>
                    <a:bodyPr/>
                    <a:lstStyle/>
                    <a:p>
                      <a:pPr algn="ctr" fontAlgn="b"/>
                      <a:r>
                        <a:rPr lang="pt-PT" sz="1000" b="0" i="0" u="none" strike="noStrike">
                          <a:effectLst/>
                          <a:latin typeface="Arial"/>
                        </a:rPr>
                        <a:t>17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0,897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61925">
                <a:tc>
                  <a:txBody>
                    <a:bodyPr/>
                    <a:lstStyle/>
                    <a:p>
                      <a:pPr algn="ctr" fontAlgn="b"/>
                      <a:r>
                        <a:rPr lang="pt-PT" sz="1000" b="0" i="0" u="none" strike="noStrike">
                          <a:effectLst/>
                          <a:latin typeface="Arial"/>
                        </a:rPr>
                        <a:t>18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0,140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61925">
                <a:tc>
                  <a:txBody>
                    <a:bodyPr/>
                    <a:lstStyle/>
                    <a:p>
                      <a:pPr algn="ctr" fontAlgn="b"/>
                      <a:r>
                        <a:rPr lang="pt-PT" sz="1000" b="0" i="0" u="none" strike="noStrike">
                          <a:effectLst/>
                          <a:latin typeface="Arial"/>
                        </a:rPr>
                        <a:t>19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1450">
                <a:tc>
                  <a:txBody>
                    <a:bodyPr/>
                    <a:lstStyle/>
                    <a:p>
                      <a:pPr algn="ctr" fontAlgn="b"/>
                      <a:r>
                        <a:rPr lang="pt-PT" sz="1000" b="0" i="0" u="none" strike="noStrike">
                          <a:effectLst/>
                          <a:latin typeface="Arial"/>
                        </a:rPr>
                        <a:t>20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0,876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525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dirty="0">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565637665"/>
              </p:ext>
            </p:extLst>
          </p:nvPr>
        </p:nvGraphicFramePr>
        <p:xfrm>
          <a:off x="6156176" y="3835499"/>
          <a:ext cx="2952328" cy="1609725"/>
        </p:xfrm>
        <a:graphic>
          <a:graphicData uri="http://schemas.openxmlformats.org/drawingml/2006/table">
            <a:tbl>
              <a:tblPr/>
              <a:tblGrid>
                <a:gridCol w="837463">
                  <a:extLst>
                    <a:ext uri="{9D8B030D-6E8A-4147-A177-3AD203B41FA5}">
                      <a16:colId xmlns:a16="http://schemas.microsoft.com/office/drawing/2014/main" val="20000"/>
                    </a:ext>
                  </a:extLst>
                </a:gridCol>
                <a:gridCol w="637614">
                  <a:extLst>
                    <a:ext uri="{9D8B030D-6E8A-4147-A177-3AD203B41FA5}">
                      <a16:colId xmlns:a16="http://schemas.microsoft.com/office/drawing/2014/main" val="20001"/>
                    </a:ext>
                  </a:extLst>
                </a:gridCol>
                <a:gridCol w="253115">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gridSpan="3">
                  <a:txBody>
                    <a:bodyPr/>
                    <a:lstStyle/>
                    <a:p>
                      <a:pPr algn="l" fontAlgn="b"/>
                      <a:r>
                        <a:rPr lang="pt-PT" sz="1000" b="1" i="0" u="none" strike="noStrike">
                          <a:effectLst/>
                          <a:latin typeface="Arial"/>
                        </a:rPr>
                        <a:t>Medidas de Performance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2">
                  <a:txBody>
                    <a:bodyPr/>
                    <a:lstStyle/>
                    <a:p>
                      <a:pPr algn="l" fontAlgn="b"/>
                      <a:r>
                        <a:rPr lang="pt-PT" sz="1000" b="1" i="0" u="none" strike="noStrike">
                          <a:effectLst/>
                          <a:latin typeface="Arial"/>
                        </a:rPr>
                        <a:t>% Reparações gratuitas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30,00</a:t>
                      </a:r>
                    </a:p>
                  </a:txBody>
                  <a:tcPr marL="9525" marR="9525" marT="9525" marB="0" anchor="b">
                    <a:lnL>
                      <a:noFill/>
                    </a:lnL>
                    <a:lnR>
                      <a:noFill/>
                    </a:lnR>
                    <a:lnT>
                      <a:noFill/>
                    </a:lnT>
                    <a:lnB>
                      <a:noFill/>
                    </a:lnB>
                  </a:tcPr>
                </a:tc>
                <a:tc>
                  <a:txBody>
                    <a:bodyPr/>
                    <a:lstStyle/>
                    <a:p>
                      <a:pPr algn="ctr" fontAlgn="b"/>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gridSpan="2">
                  <a:txBody>
                    <a:bodyPr/>
                    <a:lstStyle/>
                    <a:p>
                      <a:pPr algn="l" fontAlgn="b"/>
                      <a:r>
                        <a:rPr lang="pt-PT" sz="1000" b="1" i="0" u="none" strike="noStrike">
                          <a:effectLst/>
                          <a:latin typeface="Arial"/>
                        </a:rPr>
                        <a:t>% Avarias no Motor</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3">
                  <a:txBody>
                    <a:bodyPr/>
                    <a:lstStyle/>
                    <a:p>
                      <a:pPr algn="l" fontAlgn="b"/>
                      <a:r>
                        <a:rPr lang="pt-PT" sz="1000" b="1" i="0" u="none" strike="noStrike">
                          <a:effectLst/>
                          <a:latin typeface="Arial"/>
                        </a:rPr>
                        <a:t>% Avarias no Programador</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000" b="1" i="0" u="none" strike="noStrike">
                          <a:effectLst/>
                          <a:latin typeface="Arial"/>
                        </a:rPr>
                        <a:t>65,00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61925">
                <a:tc gridSpan="2">
                  <a:txBody>
                    <a:bodyPr/>
                    <a:lstStyle/>
                    <a:p>
                      <a:pPr algn="l" fontAlgn="b"/>
                      <a:r>
                        <a:rPr lang="pt-PT" sz="1000" b="1" i="0" u="none" strike="noStrike">
                          <a:effectLst/>
                          <a:latin typeface="Arial"/>
                        </a:rPr>
                        <a:t>Custo médio por avaria</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26,25</a:t>
                      </a:r>
                    </a:p>
                  </a:txBody>
                  <a:tcPr marL="9525" marR="9525" marT="9525" marB="0" anchor="b">
                    <a:lnL>
                      <a:noFill/>
                    </a:lnL>
                    <a:lnR>
                      <a:noFill/>
                    </a:lnR>
                    <a:lnT>
                      <a:noFill/>
                    </a:lnT>
                    <a:lnB>
                      <a:noFill/>
                    </a:lnB>
                  </a:tcPr>
                </a:tc>
                <a:tc>
                  <a:txBody>
                    <a:bodyPr/>
                    <a:lstStyle/>
                    <a:p>
                      <a:pPr algn="ctr" fontAlgn="b"/>
                      <a:r>
                        <a:rPr lang="pt-PT" sz="1000" b="1" i="0" u="none" strike="noStrike" dirty="0" err="1">
                          <a:effectLst/>
                          <a:latin typeface="Arial"/>
                        </a:rPr>
                        <a:t>u.m</a:t>
                      </a:r>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4111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2893100"/>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8</a:t>
            </a:r>
            <a:r>
              <a:rPr lang="pt-PT" sz="1200" dirty="0" smtClean="0"/>
              <a:t>. </a:t>
            </a:r>
            <a:r>
              <a:rPr lang="pt-PT" sz="1200" dirty="0"/>
              <a:t>Na construção de uma ponte ferroviária foi utilizada uma peça cujo tempo de vida pode ser aproximado por uma variável aleatória uniforme, variando entre 2 e 5 meses. Certos acidentes ferroviários, ocorrendo em média um por ano, de acordo com uma distribuição de </a:t>
            </a:r>
            <a:r>
              <a:rPr lang="pt-PT" sz="1200" dirty="0" err="1"/>
              <a:t>Poisson</a:t>
            </a:r>
            <a:r>
              <a:rPr lang="pt-PT" sz="1200" dirty="0"/>
              <a:t>, provocam danos irreparáveis na peça, sendo necessária a sua substituição imediata</a:t>
            </a:r>
            <a:r>
              <a:rPr lang="pt-PT" sz="1200" dirty="0" smtClean="0"/>
              <a:t>.</a:t>
            </a:r>
          </a:p>
          <a:p>
            <a:pPr lvl="0" algn="just"/>
            <a:endParaRPr lang="pt-PT" sz="1200" b="1" dirty="0"/>
          </a:p>
          <a:p>
            <a:pPr algn="just"/>
            <a:r>
              <a:rPr lang="pt-PT" sz="1200" dirty="0"/>
              <a:t>De 3 em 3 meses é feita uma inspecção à ponte, em que se troca a peça nos casos em que esta tenha sido instalada há mais de 1,5 meses. O custo unitário da peça  é de 100 </a:t>
            </a:r>
            <a:r>
              <a:rPr lang="pt-PT" sz="1200" dirty="0" err="1"/>
              <a:t>u.m</a:t>
            </a:r>
            <a:r>
              <a:rPr lang="pt-PT" sz="1200" dirty="0"/>
              <a:t>.; o custo de cada inspecção é de 1 000 </a:t>
            </a:r>
            <a:r>
              <a:rPr lang="pt-PT" sz="1200" dirty="0" err="1"/>
              <a:t>u.m</a:t>
            </a:r>
            <a:r>
              <a:rPr lang="pt-PT" sz="1200" dirty="0"/>
              <a:t>.; o custo associado ao encerramento da ponte por avaria da peça é de 2 000 </a:t>
            </a:r>
            <a:r>
              <a:rPr lang="pt-PT" sz="1200" dirty="0" err="1"/>
              <a:t>u.m</a:t>
            </a:r>
            <a:r>
              <a:rPr lang="pt-PT" sz="1200" dirty="0" smtClean="0"/>
              <a:t>..</a:t>
            </a:r>
            <a:endParaRPr lang="pt-PT" sz="1200" b="1" dirty="0"/>
          </a:p>
          <a:p>
            <a:pPr algn="just"/>
            <a:endParaRPr lang="pt-PT" sz="1200" b="1" dirty="0"/>
          </a:p>
          <a:p>
            <a:pPr algn="just"/>
            <a:r>
              <a:rPr lang="pt-PT" sz="1200" i="1" dirty="0"/>
              <a:t>Simule o funcionamento do sistema durante um ano, avaliando o respectivo custo. Inicie o estudo supondo que acabou de ser feita uma substituição da peça em virtude de um acidente e que a próxima inspecção ocorrerá dentro de três meses.</a:t>
            </a:r>
            <a:endParaRPr lang="pt-PT" sz="1200" b="1" dirty="0"/>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hlinkClick r:id="rId2" action="ppaction://hlinkfile"/>
              </a:rPr>
              <a:t>Simulação - Ex  8.xlsm</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35</a:t>
            </a:fld>
            <a:endParaRPr lang="en-GB" altLang="pt-PT" dirty="0"/>
          </a:p>
        </p:txBody>
      </p:sp>
      <p:graphicFrame>
        <p:nvGraphicFramePr>
          <p:cNvPr id="5" name="Tabela 4"/>
          <p:cNvGraphicFramePr>
            <a:graphicFrameLocks noGrp="1"/>
          </p:cNvGraphicFramePr>
          <p:nvPr>
            <p:extLst>
              <p:ext uri="{D42A27DB-BD31-4B8C-83A1-F6EECF244321}">
                <p14:modId xmlns:p14="http://schemas.microsoft.com/office/powerpoint/2010/main" val="2217774701"/>
              </p:ext>
            </p:extLst>
          </p:nvPr>
        </p:nvGraphicFramePr>
        <p:xfrm>
          <a:off x="395537" y="3068960"/>
          <a:ext cx="8424935" cy="3672406"/>
        </p:xfrm>
        <a:graphic>
          <a:graphicData uri="http://schemas.openxmlformats.org/drawingml/2006/table">
            <a:tbl>
              <a:tblPr/>
              <a:tblGrid>
                <a:gridCol w="685537">
                  <a:extLst>
                    <a:ext uri="{9D8B030D-6E8A-4147-A177-3AD203B41FA5}">
                      <a16:colId xmlns:a16="http://schemas.microsoft.com/office/drawing/2014/main" val="20000"/>
                    </a:ext>
                  </a:extLst>
                </a:gridCol>
                <a:gridCol w="596409">
                  <a:extLst>
                    <a:ext uri="{9D8B030D-6E8A-4147-A177-3AD203B41FA5}">
                      <a16:colId xmlns:a16="http://schemas.microsoft.com/office/drawing/2014/main" val="20001"/>
                    </a:ext>
                  </a:extLst>
                </a:gridCol>
                <a:gridCol w="507582">
                  <a:extLst>
                    <a:ext uri="{9D8B030D-6E8A-4147-A177-3AD203B41FA5}">
                      <a16:colId xmlns:a16="http://schemas.microsoft.com/office/drawing/2014/main" val="20002"/>
                    </a:ext>
                  </a:extLst>
                </a:gridCol>
                <a:gridCol w="466341">
                  <a:extLst>
                    <a:ext uri="{9D8B030D-6E8A-4147-A177-3AD203B41FA5}">
                      <a16:colId xmlns:a16="http://schemas.microsoft.com/office/drawing/2014/main" val="20003"/>
                    </a:ext>
                  </a:extLst>
                </a:gridCol>
                <a:gridCol w="55244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480248">
                  <a:extLst>
                    <a:ext uri="{9D8B030D-6E8A-4147-A177-3AD203B41FA5}">
                      <a16:colId xmlns:a16="http://schemas.microsoft.com/office/drawing/2014/main" val="20007"/>
                    </a:ext>
                  </a:extLst>
                </a:gridCol>
                <a:gridCol w="507582">
                  <a:extLst>
                    <a:ext uri="{9D8B030D-6E8A-4147-A177-3AD203B41FA5}">
                      <a16:colId xmlns:a16="http://schemas.microsoft.com/office/drawing/2014/main" val="20008"/>
                    </a:ext>
                  </a:extLst>
                </a:gridCol>
                <a:gridCol w="545651">
                  <a:extLst>
                    <a:ext uri="{9D8B030D-6E8A-4147-A177-3AD203B41FA5}">
                      <a16:colId xmlns:a16="http://schemas.microsoft.com/office/drawing/2014/main" val="20009"/>
                    </a:ext>
                  </a:extLst>
                </a:gridCol>
                <a:gridCol w="520271">
                  <a:extLst>
                    <a:ext uri="{9D8B030D-6E8A-4147-A177-3AD203B41FA5}">
                      <a16:colId xmlns:a16="http://schemas.microsoft.com/office/drawing/2014/main" val="20010"/>
                    </a:ext>
                  </a:extLst>
                </a:gridCol>
                <a:gridCol w="609098">
                  <a:extLst>
                    <a:ext uri="{9D8B030D-6E8A-4147-A177-3AD203B41FA5}">
                      <a16:colId xmlns:a16="http://schemas.microsoft.com/office/drawing/2014/main" val="20011"/>
                    </a:ext>
                  </a:extLst>
                </a:gridCol>
                <a:gridCol w="304549">
                  <a:extLst>
                    <a:ext uri="{9D8B030D-6E8A-4147-A177-3AD203B41FA5}">
                      <a16:colId xmlns:a16="http://schemas.microsoft.com/office/drawing/2014/main" val="20012"/>
                    </a:ext>
                  </a:extLst>
                </a:gridCol>
                <a:gridCol w="228412">
                  <a:extLst>
                    <a:ext uri="{9D8B030D-6E8A-4147-A177-3AD203B41FA5}">
                      <a16:colId xmlns:a16="http://schemas.microsoft.com/office/drawing/2014/main" val="20013"/>
                    </a:ext>
                  </a:extLst>
                </a:gridCol>
                <a:gridCol w="256963">
                  <a:extLst>
                    <a:ext uri="{9D8B030D-6E8A-4147-A177-3AD203B41FA5}">
                      <a16:colId xmlns:a16="http://schemas.microsoft.com/office/drawing/2014/main" val="20014"/>
                    </a:ext>
                  </a:extLst>
                </a:gridCol>
                <a:gridCol w="304549">
                  <a:extLst>
                    <a:ext uri="{9D8B030D-6E8A-4147-A177-3AD203B41FA5}">
                      <a16:colId xmlns:a16="http://schemas.microsoft.com/office/drawing/2014/main" val="20015"/>
                    </a:ext>
                  </a:extLst>
                </a:gridCol>
                <a:gridCol w="779181">
                  <a:extLst>
                    <a:ext uri="{9D8B030D-6E8A-4147-A177-3AD203B41FA5}">
                      <a16:colId xmlns:a16="http://schemas.microsoft.com/office/drawing/2014/main" val="20016"/>
                    </a:ext>
                  </a:extLst>
                </a:gridCol>
              </a:tblGrid>
              <a:tr h="400146">
                <a:tc>
                  <a:txBody>
                    <a:bodyPr/>
                    <a:lstStyle/>
                    <a:p>
                      <a:pPr algn="ctr" fontAlgn="b"/>
                      <a:r>
                        <a:rPr lang="pt-PT" sz="1200" b="0" i="0" u="none" strike="noStrike" dirty="0">
                          <a:solidFill>
                            <a:srgbClr val="000000"/>
                          </a:solidFill>
                          <a:effectLst/>
                          <a:latin typeface="Calibri"/>
                        </a:rPr>
                        <a:t>Tempo</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dirty="0" err="1">
                          <a:solidFill>
                            <a:srgbClr val="000000"/>
                          </a:solidFill>
                          <a:effectLst/>
                          <a:latin typeface="Calibri"/>
                        </a:rPr>
                        <a:t>Subst</a:t>
                      </a:r>
                      <a:r>
                        <a:rPr lang="pt-PT" sz="1200" b="0" i="0" u="none" strike="noStrike" dirty="0">
                          <a:solidFill>
                            <a:srgbClr val="000000"/>
                          </a:solidFill>
                          <a:effectLst/>
                          <a:latin typeface="Calibri"/>
                        </a:rPr>
                        <a:t>. </a:t>
                      </a:r>
                    </a:p>
                  </a:txBody>
                  <a:tcPr marL="9525" marR="9525" marT="9525" marB="0" anchor="b">
                    <a:lnL>
                      <a:noFill/>
                    </a:lnL>
                    <a:lnR>
                      <a:noFill/>
                    </a:lnR>
                    <a:lnT>
                      <a:noFill/>
                    </a:lnT>
                    <a:lnB>
                      <a:noFill/>
                    </a:lnB>
                  </a:tcPr>
                </a:tc>
                <a:tc gridSpan="2">
                  <a:txBody>
                    <a:bodyPr/>
                    <a:lstStyle/>
                    <a:p>
                      <a:pPr algn="l" fontAlgn="b"/>
                      <a:r>
                        <a:rPr lang="pt-PT" sz="1200" b="0" i="0" u="none" strike="noStrike" dirty="0" err="1">
                          <a:solidFill>
                            <a:srgbClr val="000000"/>
                          </a:solidFill>
                          <a:effectLst/>
                          <a:latin typeface="Calibri"/>
                        </a:rPr>
                        <a:t>Prox</a:t>
                      </a:r>
                      <a:r>
                        <a:rPr lang="pt-PT" sz="1200" b="0" i="0" u="none" strike="noStrike" dirty="0">
                          <a:solidFill>
                            <a:srgbClr val="000000"/>
                          </a:solidFill>
                          <a:effectLst/>
                          <a:latin typeface="Calibri"/>
                        </a:rPr>
                        <a:t>. </a:t>
                      </a:r>
                      <a:r>
                        <a:rPr lang="pt-PT" sz="1200" b="0" i="0" u="none" strike="noStrike" dirty="0" err="1">
                          <a:solidFill>
                            <a:srgbClr val="000000"/>
                          </a:solidFill>
                          <a:effectLst/>
                          <a:latin typeface="Calibri"/>
                        </a:rPr>
                        <a:t>Inter</a:t>
                      </a:r>
                      <a:r>
                        <a:rPr lang="pt-PT" sz="1200" b="0" i="0" u="none" strike="noStrike" dirty="0">
                          <a:solidFill>
                            <a:srgbClr val="000000"/>
                          </a:solidFill>
                          <a:effectLst/>
                          <a:latin typeface="Calibri"/>
                        </a:rPr>
                        <a:t>. acidentes</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dirty="0" err="1">
                          <a:solidFill>
                            <a:srgbClr val="000000"/>
                          </a:solidFill>
                          <a:effectLst/>
                          <a:latin typeface="Calibri"/>
                        </a:rPr>
                        <a:t>Prox</a:t>
                      </a:r>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l" fontAlgn="b"/>
                      <a:r>
                        <a:rPr lang="pt-PT" sz="1200" b="0" i="0" u="none" strike="noStrike">
                          <a:solidFill>
                            <a:srgbClr val="000000"/>
                          </a:solidFill>
                          <a:effectLst/>
                          <a:latin typeface="Calibri"/>
                        </a:rPr>
                        <a:t>Bom Func. Peça</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Prox.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Próximo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00146">
                <a:tc>
                  <a:txBody>
                    <a:bodyPr/>
                    <a:lstStyle/>
                    <a:p>
                      <a:pPr algn="ctr" fontAlgn="b"/>
                      <a:r>
                        <a:rPr lang="pt-PT" sz="12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err="1">
                          <a:solidFill>
                            <a:srgbClr val="000000"/>
                          </a:solidFill>
                          <a:effectLst/>
                          <a:latin typeface="Calibri"/>
                        </a:rPr>
                        <a:t>Acontec</a:t>
                      </a:r>
                      <a:r>
                        <a:rPr lang="pt-PT" sz="1200" b="0"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Peça?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Acidente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Peças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5151">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0,588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0,072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5151">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0,029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2,09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5151">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Não</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5151">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0,634</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3,90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8,21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5151">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0,123</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2,37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5151">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0,457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9,40</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0,699</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4,10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10,47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05151">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0,761</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13,28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05151">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0,717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4,15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16,15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Total</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Mês</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05151">
                <a:tc gridSpan="2">
                  <a:txBody>
                    <a:bodyPr/>
                    <a:lstStyle/>
                    <a:p>
                      <a:pPr algn="l" fontAlgn="b"/>
                      <a:r>
                        <a:rPr lang="pt-PT" sz="1200" b="1" i="0" u="none" strike="noStrike">
                          <a:solidFill>
                            <a:srgbClr val="000000"/>
                          </a:solidFill>
                          <a:effectLst/>
                          <a:latin typeface="Calibri"/>
                        </a:rPr>
                        <a:t>Custo das peças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05151">
                <a:tc gridSpan="3">
                  <a:txBody>
                    <a:bodyPr/>
                    <a:lstStyle/>
                    <a:p>
                      <a:pPr algn="l" fontAlgn="b"/>
                      <a:r>
                        <a:rPr lang="pt-PT" sz="1200" b="1" i="0" u="none" strike="noStrike">
                          <a:solidFill>
                            <a:srgbClr val="000000"/>
                          </a:solidFill>
                          <a:effectLst/>
                          <a:latin typeface="Calibri"/>
                        </a:rPr>
                        <a:t>Custo das revisões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4000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333,3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05151">
                <a:tc gridSpan="3">
                  <a:txBody>
                    <a:bodyPr/>
                    <a:lstStyle/>
                    <a:p>
                      <a:pPr algn="l" fontAlgn="b"/>
                      <a:r>
                        <a:rPr lang="pt-PT" sz="1200" b="1" i="0" u="none" strike="noStrike">
                          <a:solidFill>
                            <a:srgbClr val="000000"/>
                          </a:solidFill>
                          <a:effectLst/>
                          <a:latin typeface="Calibri"/>
                        </a:rPr>
                        <a:t>Custos De paragens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8000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666,7</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05151">
                <a:tc gridSpan="2">
                  <a:txBody>
                    <a:bodyPr/>
                    <a:lstStyle/>
                    <a:p>
                      <a:pPr algn="l" fontAlgn="b"/>
                      <a:r>
                        <a:rPr lang="pt-PT" sz="1200" b="1" i="0" u="none" strike="noStrike">
                          <a:solidFill>
                            <a:srgbClr val="000000"/>
                          </a:solidFill>
                          <a:effectLst/>
                          <a:latin typeface="Calibri"/>
                        </a:rPr>
                        <a:t>Custo Total</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1" i="0" u="none" strike="noStrike">
                          <a:solidFill>
                            <a:srgbClr val="000000"/>
                          </a:solidFill>
                          <a:effectLst/>
                          <a:latin typeface="Calibri"/>
                        </a:rPr>
                        <a:t>12700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33669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1077218"/>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Resolução de forma automática com 150 runs.</a:t>
            </a:r>
          </a:p>
          <a:p>
            <a:pPr lvl="0" algn="just"/>
            <a:endParaRPr lang="pt-PT" sz="1200" b="1" dirty="0"/>
          </a:p>
          <a:p>
            <a:pPr marL="176213" algn="just">
              <a:tabLst>
                <a:tab pos="628650" algn="l"/>
              </a:tabLst>
            </a:pPr>
            <a:r>
              <a:rPr lang="pt-PT" sz="1400" dirty="0" err="1" smtClean="0">
                <a:latin typeface="Arial" panose="020B0604020202020204" pitchFamily="34" charset="0"/>
                <a:ea typeface="Cambria Math"/>
                <a:cs typeface="Arial" panose="020B0604020202020204" pitchFamily="34" charset="0"/>
                <a:hlinkClick r:id="rId2" action="ppaction://hlinkfile"/>
              </a:rPr>
              <a:t>Simulacao</a:t>
            </a:r>
            <a:r>
              <a:rPr lang="pt-PT" sz="1400" dirty="0" smtClean="0">
                <a:latin typeface="Arial" panose="020B0604020202020204" pitchFamily="34" charset="0"/>
                <a:ea typeface="Cambria Math"/>
                <a:cs typeface="Arial" panose="020B0604020202020204" pitchFamily="34" charset="0"/>
                <a:hlinkClick r:id="rId2" action="ppaction://hlinkfile"/>
              </a:rPr>
              <a:t> - Ex  8 AUT.xlsm</a:t>
            </a:r>
            <a:endParaRPr lang="pt-PT" sz="14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36</a:t>
            </a:fld>
            <a:endParaRPr lang="en-GB" altLang="pt-PT" dirty="0"/>
          </a:p>
        </p:txBody>
      </p:sp>
      <p:graphicFrame>
        <p:nvGraphicFramePr>
          <p:cNvPr id="7" name="Tabela 6"/>
          <p:cNvGraphicFramePr>
            <a:graphicFrameLocks noGrp="1"/>
          </p:cNvGraphicFramePr>
          <p:nvPr>
            <p:extLst>
              <p:ext uri="{D42A27DB-BD31-4B8C-83A1-F6EECF244321}">
                <p14:modId xmlns:p14="http://schemas.microsoft.com/office/powerpoint/2010/main" val="3014180870"/>
              </p:ext>
            </p:extLst>
          </p:nvPr>
        </p:nvGraphicFramePr>
        <p:xfrm>
          <a:off x="755576" y="1700808"/>
          <a:ext cx="7383636" cy="4896544"/>
        </p:xfrm>
        <a:graphic>
          <a:graphicData uri="http://schemas.openxmlformats.org/drawingml/2006/table">
            <a:tbl>
              <a:tblPr/>
              <a:tblGrid>
                <a:gridCol w="448228">
                  <a:extLst>
                    <a:ext uri="{9D8B030D-6E8A-4147-A177-3AD203B41FA5}">
                      <a16:colId xmlns:a16="http://schemas.microsoft.com/office/drawing/2014/main" val="20000"/>
                    </a:ext>
                  </a:extLst>
                </a:gridCol>
                <a:gridCol w="569369">
                  <a:extLst>
                    <a:ext uri="{9D8B030D-6E8A-4147-A177-3AD203B41FA5}">
                      <a16:colId xmlns:a16="http://schemas.microsoft.com/office/drawing/2014/main" val="20001"/>
                    </a:ext>
                  </a:extLst>
                </a:gridCol>
                <a:gridCol w="484570">
                  <a:extLst>
                    <a:ext uri="{9D8B030D-6E8A-4147-A177-3AD203B41FA5}">
                      <a16:colId xmlns:a16="http://schemas.microsoft.com/office/drawing/2014/main" val="20002"/>
                    </a:ext>
                  </a:extLst>
                </a:gridCol>
                <a:gridCol w="581484">
                  <a:extLst>
                    <a:ext uri="{9D8B030D-6E8A-4147-A177-3AD203B41FA5}">
                      <a16:colId xmlns:a16="http://schemas.microsoft.com/office/drawing/2014/main" val="20003"/>
                    </a:ext>
                  </a:extLst>
                </a:gridCol>
                <a:gridCol w="590570">
                  <a:extLst>
                    <a:ext uri="{9D8B030D-6E8A-4147-A177-3AD203B41FA5}">
                      <a16:colId xmlns:a16="http://schemas.microsoft.com/office/drawing/2014/main" val="20004"/>
                    </a:ext>
                  </a:extLst>
                </a:gridCol>
                <a:gridCol w="536056">
                  <a:extLst>
                    <a:ext uri="{9D8B030D-6E8A-4147-A177-3AD203B41FA5}">
                      <a16:colId xmlns:a16="http://schemas.microsoft.com/office/drawing/2014/main" val="20005"/>
                    </a:ext>
                  </a:extLst>
                </a:gridCol>
                <a:gridCol w="499713">
                  <a:extLst>
                    <a:ext uri="{9D8B030D-6E8A-4147-A177-3AD203B41FA5}">
                      <a16:colId xmlns:a16="http://schemas.microsoft.com/office/drawing/2014/main" val="20006"/>
                    </a:ext>
                  </a:extLst>
                </a:gridCol>
                <a:gridCol w="545141">
                  <a:extLst>
                    <a:ext uri="{9D8B030D-6E8A-4147-A177-3AD203B41FA5}">
                      <a16:colId xmlns:a16="http://schemas.microsoft.com/office/drawing/2014/main" val="20007"/>
                    </a:ext>
                  </a:extLst>
                </a:gridCol>
                <a:gridCol w="484570">
                  <a:extLst>
                    <a:ext uri="{9D8B030D-6E8A-4147-A177-3AD203B41FA5}">
                      <a16:colId xmlns:a16="http://schemas.microsoft.com/office/drawing/2014/main" val="20008"/>
                    </a:ext>
                  </a:extLst>
                </a:gridCol>
                <a:gridCol w="228851">
                  <a:extLst>
                    <a:ext uri="{9D8B030D-6E8A-4147-A177-3AD203B41FA5}">
                      <a16:colId xmlns:a16="http://schemas.microsoft.com/office/drawing/2014/main" val="20009"/>
                    </a:ext>
                  </a:extLst>
                </a:gridCol>
                <a:gridCol w="292062">
                  <a:extLst>
                    <a:ext uri="{9D8B030D-6E8A-4147-A177-3AD203B41FA5}">
                      <a16:colId xmlns:a16="http://schemas.microsoft.com/office/drawing/2014/main" val="20010"/>
                    </a:ext>
                  </a:extLst>
                </a:gridCol>
                <a:gridCol w="496684">
                  <a:extLst>
                    <a:ext uri="{9D8B030D-6E8A-4147-A177-3AD203B41FA5}">
                      <a16:colId xmlns:a16="http://schemas.microsoft.com/office/drawing/2014/main" val="20011"/>
                    </a:ext>
                  </a:extLst>
                </a:gridCol>
                <a:gridCol w="581484">
                  <a:extLst>
                    <a:ext uri="{9D8B030D-6E8A-4147-A177-3AD203B41FA5}">
                      <a16:colId xmlns:a16="http://schemas.microsoft.com/office/drawing/2014/main" val="20012"/>
                    </a:ext>
                  </a:extLst>
                </a:gridCol>
                <a:gridCol w="290742">
                  <a:extLst>
                    <a:ext uri="{9D8B030D-6E8A-4147-A177-3AD203B41FA5}">
                      <a16:colId xmlns:a16="http://schemas.microsoft.com/office/drawing/2014/main" val="20013"/>
                    </a:ext>
                  </a:extLst>
                </a:gridCol>
                <a:gridCol w="218056">
                  <a:extLst>
                    <a:ext uri="{9D8B030D-6E8A-4147-A177-3AD203B41FA5}">
                      <a16:colId xmlns:a16="http://schemas.microsoft.com/office/drawing/2014/main" val="20014"/>
                    </a:ext>
                  </a:extLst>
                </a:gridCol>
                <a:gridCol w="245314">
                  <a:extLst>
                    <a:ext uri="{9D8B030D-6E8A-4147-A177-3AD203B41FA5}">
                      <a16:colId xmlns:a16="http://schemas.microsoft.com/office/drawing/2014/main" val="20015"/>
                    </a:ext>
                  </a:extLst>
                </a:gridCol>
                <a:gridCol w="290742">
                  <a:extLst>
                    <a:ext uri="{9D8B030D-6E8A-4147-A177-3AD203B41FA5}">
                      <a16:colId xmlns:a16="http://schemas.microsoft.com/office/drawing/2014/main" val="20016"/>
                    </a:ext>
                  </a:extLst>
                </a:gridCol>
              </a:tblGrid>
              <a:tr h="181863">
                <a:tc>
                  <a:txBody>
                    <a:bodyPr/>
                    <a:lstStyle/>
                    <a:p>
                      <a:pPr algn="ctr" fontAlgn="b"/>
                      <a:r>
                        <a:rPr lang="pt-PT" sz="1100" b="0" i="0" u="none" strike="noStrike" dirty="0">
                          <a:solidFill>
                            <a:srgbClr val="000000"/>
                          </a:solidFill>
                          <a:effectLst/>
                          <a:latin typeface="Calibri"/>
                        </a:rPr>
                        <a:t>Tempo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Subst. </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Prox. Inter. acidentes</a:t>
                      </a:r>
                    </a:p>
                  </a:txBody>
                  <a:tcPr marL="9093" marR="9093" marT="9093" marB="0" anchor="b">
                    <a:lnL>
                      <a:noFill/>
                    </a:lnL>
                    <a:lnR>
                      <a:noFill/>
                    </a:lnR>
                    <a:lnT>
                      <a:noFill/>
                    </a:lnT>
                    <a:lnB>
                      <a:noFill/>
                    </a:lnB>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Bom Func. Peça</a:t>
                      </a:r>
                    </a:p>
                  </a:txBody>
                  <a:tcPr marL="9093" marR="9093" marT="9093" marB="0" anchor="b">
                    <a:lnL>
                      <a:noFill/>
                    </a:lnL>
                    <a:lnR>
                      <a:noFill/>
                    </a:lnR>
                    <a:lnT>
                      <a:noFill/>
                    </a:lnT>
                    <a:lnB>
                      <a:noFill/>
                    </a:lnB>
                  </a:tcPr>
                </a:tc>
                <a:tc hMerge="1">
                  <a:txBody>
                    <a:bodyPr/>
                    <a:lstStyle/>
                    <a:p>
                      <a:endParaRPr lang="pt-PT"/>
                    </a:p>
                  </a:txBody>
                  <a:tcPr/>
                </a:tc>
                <a:tc gridSpan="2">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dirty="0" err="1">
                          <a:solidFill>
                            <a:srgbClr val="000000"/>
                          </a:solidFill>
                          <a:effectLst/>
                          <a:latin typeface="Calibri"/>
                        </a:rPr>
                        <a:t>Próx</a:t>
                      </a:r>
                      <a:r>
                        <a:rPr lang="pt-PT" sz="1100" b="0" i="0" u="none" strike="noStrike" dirty="0">
                          <a:solidFill>
                            <a:srgbClr val="000000"/>
                          </a:solidFill>
                          <a:effectLst/>
                          <a:latin typeface="Calibri"/>
                        </a:rPr>
                        <a:t>.</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Próximo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extLst>
                  <a:ext uri="{0D108BD9-81ED-4DB2-BD59-A6C34878D82A}">
                    <a16:rowId xmlns:a16="http://schemas.microsoft.com/office/drawing/2014/main" val="10000"/>
                  </a:ext>
                </a:extLst>
              </a:tr>
              <a:tr h="329172">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195">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0,837</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0,742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5195">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22,38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0,170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2,51</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03"/>
                  </a:ext>
                </a:extLst>
              </a:tr>
              <a:tr h="175195">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4"/>
                  </a:ext>
                </a:extLst>
              </a:tr>
              <a:tr h="175195">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0,917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5"/>
                  </a:ext>
                </a:extLst>
              </a:tr>
              <a:tr h="175195">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6"/>
                  </a:ext>
                </a:extLst>
              </a:tr>
              <a:tr h="175195">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0,614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3,84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12,84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7"/>
                  </a:ext>
                </a:extLst>
              </a:tr>
              <a:tr h="175195">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16,78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8"/>
                  </a:ext>
                </a:extLst>
              </a:tr>
              <a:tr h="175195">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0,365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3,10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18,10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9"/>
                  </a:ext>
                </a:extLst>
              </a:tr>
              <a:tr h="175195">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0,533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3,60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21,60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0"/>
                  </a:ext>
                </a:extLst>
              </a:tr>
              <a:tr h="175195">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25,78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1"/>
                  </a:ext>
                </a:extLst>
              </a:tr>
              <a:tr h="175195">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0,931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4,79</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28,79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2"/>
                  </a:ext>
                </a:extLst>
              </a:tr>
              <a:tr h="175195">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0,332635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13,21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13"/>
                  </a:ext>
                </a:extLst>
              </a:tr>
              <a:tr h="175195">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2,12</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4"/>
                  </a:ext>
                </a:extLst>
              </a:tr>
              <a:tr h="175195">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5"/>
                  </a:ext>
                </a:extLst>
              </a:tr>
              <a:tr h="175195">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6"/>
                  </a:ext>
                </a:extLst>
              </a:tr>
              <a:tr h="181863">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33</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0956">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Total</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Mês</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PT"/>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300074">
                <a:tc gridSpan="2">
                  <a:txBody>
                    <a:bodyPr/>
                    <a:lstStyle/>
                    <a:p>
                      <a:pPr algn="l" fontAlgn="b"/>
                      <a:r>
                        <a:rPr lang="pt-PT" sz="1100" b="1" i="0" u="none" strike="noStrike">
                          <a:solidFill>
                            <a:srgbClr val="000000"/>
                          </a:solidFill>
                          <a:effectLst/>
                          <a:latin typeface="Calibri"/>
                        </a:rPr>
                        <a:t>Custo das peças</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pt-PT" sz="1000" b="1" i="0" u="none" strike="noStrike" dirty="0">
                          <a:solidFill>
                            <a:srgbClr val="000000"/>
                          </a:solidFill>
                          <a:effectLst/>
                          <a:latin typeface="Arial"/>
                        </a:rPr>
                        <a:t>     Intervalo de Confiança a </a:t>
                      </a:r>
                    </a:p>
                  </a:txBody>
                  <a:tcPr marL="9093" marR="9093" marT="90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hMerge="1">
                  <a:txBody>
                    <a:bodyPr/>
                    <a:lstStyle/>
                    <a:p>
                      <a:endParaRPr lang="pt-PT"/>
                    </a:p>
                  </a:txBody>
                  <a:tcPr/>
                </a:tc>
                <a:tc hMerge="1">
                  <a:txBody>
                    <a:bodyPr/>
                    <a:lstStyle/>
                    <a:p>
                      <a:pPr algn="ctr" fontAlgn="b"/>
                      <a:endParaRPr lang="pt-PT" sz="1000" b="1" i="0" u="none" strike="noStrike" dirty="0">
                        <a:solidFill>
                          <a:srgbClr val="000000"/>
                        </a:solidFill>
                        <a:effectLst/>
                        <a:latin typeface="Arial"/>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1" i="0" u="none" strike="noStrike" dirty="0">
                          <a:solidFill>
                            <a:srgbClr val="000000"/>
                          </a:solidFill>
                          <a:effectLst/>
                          <a:latin typeface="Arial"/>
                        </a:rPr>
                        <a:t>95%</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19"/>
                  </a:ext>
                </a:extLst>
              </a:tr>
              <a:tr h="181863">
                <a:tc gridSpan="3">
                  <a:txBody>
                    <a:bodyPr/>
                    <a:lstStyle/>
                    <a:p>
                      <a:pPr algn="l" fontAlgn="b"/>
                      <a:r>
                        <a:rPr lang="pt-PT" sz="1100" b="1" i="0" u="none" strike="noStrike">
                          <a:solidFill>
                            <a:srgbClr val="000000"/>
                          </a:solidFill>
                          <a:effectLst/>
                          <a:latin typeface="Calibri"/>
                        </a:rPr>
                        <a:t>Custo das revisões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10000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333,3</a:t>
                      </a:r>
                    </a:p>
                  </a:txBody>
                  <a:tcPr marL="9093" marR="9093" marT="9093" marB="0" anchor="b">
                    <a:lnL>
                      <a:noFill/>
                    </a:lnL>
                    <a:lnR>
                      <a:noFill/>
                    </a:lnR>
                    <a:lnT>
                      <a:noFill/>
                    </a:lnT>
                    <a:lnB>
                      <a:noFill/>
                    </a:lnB>
                  </a:tcPr>
                </a:tc>
                <a:tc>
                  <a:txBody>
                    <a:bodyPr/>
                    <a:lstStyle/>
                    <a:p>
                      <a:pPr algn="ctr" fontAlgn="b"/>
                      <a:endParaRPr lang="pt-PT" sz="1100" b="0" i="0" u="none" strike="noStrike" dirty="0">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pt-PT" sz="1100" b="1" i="0" u="none" strike="noStrike">
                          <a:solidFill>
                            <a:srgbClr val="000000"/>
                          </a:solidFill>
                          <a:effectLst/>
                          <a:latin typeface="Calibri"/>
                        </a:rPr>
                        <a:t>Custos Mensais Totais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0"/>
                  </a:ext>
                </a:extLst>
              </a:tr>
              <a:tr h="175195">
                <a:tc gridSpan="3">
                  <a:txBody>
                    <a:bodyPr/>
                    <a:lstStyle/>
                    <a:p>
                      <a:pPr algn="l" fontAlgn="b"/>
                      <a:r>
                        <a:rPr lang="pt-PT" sz="1100" b="1" i="0" u="none" strike="noStrike">
                          <a:solidFill>
                            <a:srgbClr val="000000"/>
                          </a:solidFill>
                          <a:effectLst/>
                          <a:latin typeface="Calibri"/>
                        </a:rPr>
                        <a:t>Custos De paragens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12000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gridSpan="2">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1"/>
                  </a:ext>
                </a:extLst>
              </a:tr>
              <a:tr h="175195">
                <a:tc gridSpan="2">
                  <a:txBody>
                    <a:bodyPr/>
                    <a:lstStyle/>
                    <a:p>
                      <a:pPr algn="l" fontAlgn="b"/>
                      <a:r>
                        <a:rPr lang="pt-PT" sz="1100" b="1" i="0" u="none" strike="noStrike">
                          <a:solidFill>
                            <a:srgbClr val="000000"/>
                          </a:solidFill>
                          <a:effectLst/>
                          <a:latin typeface="Calibri"/>
                        </a:rPr>
                        <a:t>Custo Total</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23200</a:t>
                      </a: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773,3</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pt-PT" sz="1000" b="1" i="0" u="none" strike="noStrike">
                          <a:solidFill>
                            <a:srgbClr val="000000"/>
                          </a:solidFill>
                          <a:effectLst/>
                          <a:latin typeface="Arial"/>
                        </a:rPr>
                        <a:t>Limite Inferior</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t-PT"/>
                    </a:p>
                  </a:txBody>
                  <a:tcPr/>
                </a:tc>
                <a:tc>
                  <a:txBody>
                    <a:bodyPr/>
                    <a:lstStyle/>
                    <a:p>
                      <a:pPr algn="l" fontAlgn="b"/>
                      <a:endParaRPr lang="pt-PT" sz="1000" b="1" i="0" u="none" strike="noStrike">
                        <a:solidFill>
                          <a:srgbClr val="000000"/>
                        </a:solidFill>
                        <a:effectLst/>
                        <a:latin typeface="Arial"/>
                      </a:endParaRPr>
                    </a:p>
                  </a:txBody>
                  <a:tcPr marL="9093" marR="9093" marT="9093" marB="0" anchor="b">
                    <a:lnL>
                      <a:noFill/>
                    </a:lnL>
                    <a:lnR>
                      <a:noFill/>
                    </a:lnR>
                    <a:lnT>
                      <a:noFill/>
                    </a:lnT>
                    <a:lnB>
                      <a:noFill/>
                    </a:lnB>
                  </a:tcPr>
                </a:tc>
                <a:tc gridSpan="3">
                  <a:txBody>
                    <a:bodyPr/>
                    <a:lstStyle/>
                    <a:p>
                      <a:pPr algn="l" fontAlgn="b"/>
                      <a:r>
                        <a:rPr lang="pt-PT" sz="1000" b="1" i="0" u="none" strike="noStrike">
                          <a:solidFill>
                            <a:srgbClr val="000000"/>
                          </a:solidFill>
                          <a:effectLst/>
                          <a:latin typeface="Arial"/>
                        </a:rPr>
                        <a:t>Limite Superior</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t-PT"/>
                    </a:p>
                  </a:txBody>
                  <a:tcPr/>
                </a:tc>
                <a:tc hMerge="1">
                  <a:txBody>
                    <a:bodyPr/>
                    <a:lstStyle/>
                    <a:p>
                      <a:endParaRPr lang="pt-PT"/>
                    </a:p>
                  </a:txBody>
                  <a:tcPr/>
                </a:tc>
                <a:tc>
                  <a:txBody>
                    <a:bodyPr/>
                    <a:lstStyle/>
                    <a:p>
                      <a:pPr algn="ctr" fontAlgn="b"/>
                      <a:endParaRPr lang="pt-PT" sz="1100" b="0" i="0" u="none" strike="noStrike" dirty="0">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2"/>
                  </a:ext>
                </a:extLst>
              </a:tr>
              <a:tr h="256124">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000" b="1" i="0" u="none" strike="noStrike">
                          <a:solidFill>
                            <a:srgbClr val="000000"/>
                          </a:solidFill>
                          <a:effectLst/>
                          <a:latin typeface="Arial"/>
                        </a:rPr>
                        <a:t>836,5</a:t>
                      </a:r>
                    </a:p>
                  </a:txBody>
                  <a:tcPr marL="9093" marR="9093" marT="909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000" b="1" i="0" u="none" strike="noStrike">
                          <a:solidFill>
                            <a:srgbClr val="000000"/>
                          </a:solidFill>
                          <a:effectLst/>
                          <a:latin typeface="Arial"/>
                        </a:rPr>
                        <a:t>886,2</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19250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4062651"/>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a:latin typeface="Arial" panose="020B0604020202020204" pitchFamily="34" charset="0"/>
                <a:cs typeface="Arial" panose="020B0604020202020204" pitchFamily="34" charset="0"/>
              </a:rPr>
              <a:t>5</a:t>
            </a:r>
            <a:r>
              <a:rPr lang="pt-PT" sz="1400" b="1" dirty="0" smtClean="0">
                <a:latin typeface="Arial" panose="020B0604020202020204" pitchFamily="34" charset="0"/>
                <a:cs typeface="Arial" panose="020B0604020202020204" pitchFamily="34" charset="0"/>
              </a:rPr>
              <a:t>. Utilização do Excel</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cs typeface="Arial" panose="020B0604020202020204" pitchFamily="34" charset="0"/>
              </a:rPr>
              <a:t>Para aplicações de </a:t>
            </a:r>
            <a:r>
              <a:rPr lang="pt-PT" sz="1200" dirty="0">
                <a:latin typeface="Arial" panose="020B0604020202020204" pitchFamily="34" charset="0"/>
                <a:cs typeface="Arial" panose="020B0604020202020204" pitchFamily="34" charset="0"/>
              </a:rPr>
              <a:t>grande dimensão, ou problemas </a:t>
            </a:r>
            <a:r>
              <a:rPr lang="pt-PT" sz="1200" dirty="0" smtClean="0">
                <a:latin typeface="Arial" panose="020B0604020202020204" pitchFamily="34" charset="0"/>
                <a:cs typeface="Arial" panose="020B0604020202020204" pitchFamily="34" charset="0"/>
              </a:rPr>
              <a:t>mais complexos, o </a:t>
            </a:r>
            <a:r>
              <a:rPr lang="pt-PT" sz="1200" dirty="0">
                <a:latin typeface="Arial" panose="020B0604020202020204" pitchFamily="34" charset="0"/>
                <a:cs typeface="Arial" panose="020B0604020202020204" pitchFamily="34" charset="0"/>
              </a:rPr>
              <a:t>E</a:t>
            </a:r>
            <a:r>
              <a:rPr lang="pt-PT" sz="1200" dirty="0" smtClean="0">
                <a:latin typeface="Arial" panose="020B0604020202020204" pitchFamily="34" charset="0"/>
                <a:cs typeface="Arial" panose="020B0604020202020204" pitchFamily="34" charset="0"/>
              </a:rPr>
              <a:t>xcel não é naturalmente o instrumento mais recomendável para fazer simulação. Para o efeito existem linguagens de simulação que permitem tirar vantagens na resolução de tal tipo de problemas.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odas as linguagens formais de simulação têm características únicas.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lgumas são mais adequadas á resolução de certas classes de problemas, enquanto outras vocacionadas para outro tipo. Em particular, a importância relativa e a utilidade de uma linguagem para um utilizador concreto é função dos seus interesses e do tipo de modelação que se pretende. Também, considerações de natureza pedagógica podem também ter influência na escolha. Assim, os interesses de um iniciante é naturalmente diferente do de um especialista, tal como é diferente a perspectiva de um analista de sistemas da um gestor de alta direcção, isto para citar apenas alguns casos. No entanto, segundo </a:t>
            </a:r>
            <a:r>
              <a:rPr lang="pt-PT" sz="1200" dirty="0" err="1" smtClean="0">
                <a:latin typeface="Arial" panose="020B0604020202020204" pitchFamily="34" charset="0"/>
                <a:cs typeface="Arial" panose="020B0604020202020204" pitchFamily="34" charset="0"/>
              </a:rPr>
              <a:t>Emshoff</a:t>
            </a:r>
            <a:r>
              <a:rPr lang="pt-PT" sz="1200" dirty="0" smtClean="0">
                <a:latin typeface="Arial" panose="020B0604020202020204" pitchFamily="34" charset="0"/>
                <a:cs typeface="Arial" panose="020B0604020202020204" pitchFamily="34" charset="0"/>
              </a:rPr>
              <a:t> e </a:t>
            </a:r>
            <a:r>
              <a:rPr lang="pt-PT" sz="1200" dirty="0" err="1" smtClean="0">
                <a:latin typeface="Arial" panose="020B0604020202020204" pitchFamily="34" charset="0"/>
                <a:cs typeface="Arial" panose="020B0604020202020204" pitchFamily="34" charset="0"/>
              </a:rPr>
              <a:t>Sisson</a:t>
            </a:r>
            <a:r>
              <a:rPr lang="pt-PT" sz="1200" dirty="0" smtClean="0">
                <a:latin typeface="Arial" panose="020B0604020202020204" pitchFamily="34" charset="0"/>
                <a:cs typeface="Arial" panose="020B0604020202020204" pitchFamily="34" charset="0"/>
              </a:rPr>
              <a:t>, todos estão em geral os interessados no seguintes aspectos comuns:</a:t>
            </a:r>
          </a:p>
          <a:p>
            <a:pPr marL="176213" algn="just">
              <a:tabLst>
                <a:tab pos="4572000" algn="l"/>
                <a:tab pos="4756150" algn="l"/>
              </a:tabLst>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facilite a construção e formulação do modelo;</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seja fácil de aprender e utilizar;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diagnostique e permita resolver facilmente eventuais erros e “bugs” que possam ocorrer;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possa ser utilizada numa </a:t>
            </a:r>
            <a:r>
              <a:rPr lang="pt-PT" sz="1200" smtClean="0">
                <a:latin typeface="Arial" panose="020B0604020202020204" pitchFamily="34" charset="0"/>
                <a:cs typeface="Arial" panose="020B0604020202020204" pitchFamily="34" charset="0"/>
              </a:rPr>
              <a:t>classe relativamente </a:t>
            </a:r>
            <a:r>
              <a:rPr lang="pt-PT" sz="1200" dirty="0" smtClean="0">
                <a:latin typeface="Arial" panose="020B0604020202020204" pitchFamily="34" charset="0"/>
                <a:cs typeface="Arial" panose="020B0604020202020204" pitchFamily="34" charset="0"/>
              </a:rPr>
              <a:t>ampla </a:t>
            </a:r>
            <a:r>
              <a:rPr lang="pt-PT" sz="1200" smtClean="0">
                <a:latin typeface="Arial" panose="020B0604020202020204" pitchFamily="34" charset="0"/>
                <a:cs typeface="Arial" panose="020B0604020202020204" pitchFamily="34" charset="0"/>
              </a:rPr>
              <a:t>de problemas.</a:t>
            </a:r>
            <a:endParaRPr lang="pt-PT" sz="1200"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37</a:t>
            </a:fld>
            <a:endParaRPr lang="en-GB" altLang="pt-PT" dirty="0"/>
          </a:p>
        </p:txBody>
      </p:sp>
    </p:spTree>
    <p:extLst>
      <p:ext uri="{BB962C8B-B14F-4D97-AF65-F5344CB8AC3E}">
        <p14:creationId xmlns:p14="http://schemas.microsoft.com/office/powerpoint/2010/main" val="308844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4424"/>
            <a:ext cx="9138793"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179512" y="692696"/>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é </a:t>
            </a:r>
            <a:r>
              <a:rPr lang="pt-PT" sz="1200" i="1" dirty="0" smtClean="0">
                <a:solidFill>
                  <a:schemeClr val="tx1"/>
                </a:solidFill>
                <a:latin typeface="Arial" pitchFamily="34" charset="0"/>
                <a:cs typeface="Arial" pitchFamily="34" charset="0"/>
              </a:rPr>
              <a:t>Estável </a:t>
            </a:r>
            <a:r>
              <a:rPr lang="pt-PT" sz="1200" dirty="0" smtClean="0">
                <a:solidFill>
                  <a:schemeClr val="tx1"/>
                </a:solidFill>
                <a:latin typeface="Arial" pitchFamily="34" charset="0"/>
                <a:cs typeface="Arial" pitchFamily="34" charset="0"/>
              </a:rPr>
              <a:t>se retorna ao à situação de equilíbrio após um “choque externo”.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Podemos classificar os sistemas de várias formas. Por exemplo:</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Naturais e Artificiais;</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Adaptativos e Não Adaptativos</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indent="182563"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adaptativo reage às variações do seu ambiente (exterior).</a:t>
            </a:r>
          </a:p>
          <a:p>
            <a:pPr marL="0" lvl="1" indent="182563"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No caso do hospital, suponhamos que o número de doentes aumenta com o tempo. Se o hospital puder aumentar o seu staff, trata-se de um sistema adaptativo.</a:t>
            </a: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r>
              <a:rPr lang="pt-PT" sz="1400" b="1" dirty="0" smtClean="0">
                <a:solidFill>
                  <a:schemeClr val="tx1"/>
                </a:solidFill>
                <a:latin typeface="Arial" pitchFamily="34" charset="0"/>
                <a:cs typeface="Arial" pitchFamily="34" charset="0"/>
              </a:rPr>
              <a:t>1.2 Modelos</a:t>
            </a:r>
          </a:p>
          <a:p>
            <a:pPr marL="0" lvl="1" algn="l" eaLnBrk="1" fontAlgn="auto" hangingPunct="1">
              <a:spcAft>
                <a:spcPts val="0"/>
              </a:spcAft>
              <a:defRPr/>
            </a:pPr>
            <a:endParaRPr lang="pt-PT" sz="1400" b="1"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primeiro passo para estudar um sistema consiste em construir um </a:t>
            </a:r>
            <a:r>
              <a:rPr lang="pt-PT" sz="1200" i="1" dirty="0" smtClean="0">
                <a:solidFill>
                  <a:schemeClr val="tx1"/>
                </a:solidFill>
                <a:latin typeface="Arial" pitchFamily="34" charset="0"/>
                <a:cs typeface="Arial" pitchFamily="34" charset="0"/>
              </a:rPr>
              <a:t>Modelo</a:t>
            </a:r>
            <a:r>
              <a:rPr lang="pt-PT" sz="1200" dirty="0" smtClean="0">
                <a:solidFill>
                  <a:schemeClr val="tx1"/>
                </a:solidFill>
                <a:latin typeface="Arial" pitchFamily="34" charset="0"/>
                <a:cs typeface="Arial" pitchFamily="34" charset="0"/>
              </a:rPr>
              <a:t> que o represente.</a:t>
            </a: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82563" lvl="1" algn="just" eaLnBrk="1" fontAlgn="auto" hangingPunct="1">
              <a:spcAft>
                <a:spcPts val="0"/>
              </a:spcAft>
              <a:tabLst>
                <a:tab pos="182563" algn="l"/>
              </a:tabLst>
              <a:defRPr/>
            </a:pPr>
            <a:r>
              <a:rPr lang="pt-PT" sz="1200" dirty="0" smtClean="0">
                <a:solidFill>
                  <a:schemeClr val="tx1"/>
                </a:solidFill>
                <a:latin typeface="Arial" pitchFamily="34" charset="0"/>
                <a:cs typeface="Arial" pitchFamily="34" charset="0"/>
              </a:rPr>
              <a:t>“</a:t>
            </a:r>
            <a:r>
              <a:rPr lang="pt-PT" sz="1200" i="1" dirty="0" smtClean="0">
                <a:solidFill>
                  <a:schemeClr val="tx1"/>
                </a:solidFill>
                <a:latin typeface="Arial" pitchFamily="34" charset="0"/>
                <a:cs typeface="Arial" pitchFamily="34" charset="0"/>
              </a:rPr>
              <a:t>Nenhuma parte substancial do universo é tão simples que possa ser compreendida e controlada sem abstracção. A abstracção consiste em substituir-se a parte do universo em estudo por um modelo semelhante, mas de estrutura mais simples</a:t>
            </a:r>
            <a:r>
              <a:rPr lang="pt-PT" sz="1200" dirty="0" smtClean="0">
                <a:solidFill>
                  <a:schemeClr val="tx1"/>
                </a:solidFill>
                <a:latin typeface="Arial" pitchFamily="34" charset="0"/>
                <a:cs typeface="Arial" pitchFamily="34" charset="0"/>
              </a:rPr>
              <a:t>” (Norbert Wiener, fundador da Cibernética).</a:t>
            </a:r>
          </a:p>
          <a:p>
            <a:pPr marL="182563" lvl="1" algn="just" eaLnBrk="1" fontAlgn="auto" hangingPunct="1">
              <a:spcAft>
                <a:spcPts val="0"/>
              </a:spcAft>
              <a:tabLst>
                <a:tab pos="182563" algn="l"/>
              </a:tabLst>
              <a:defRPr/>
            </a:pPr>
            <a:endParaRPr lang="pt-PT" sz="1200" dirty="0" smtClean="0">
              <a:solidFill>
                <a:schemeClr val="tx1"/>
              </a:solidFill>
              <a:latin typeface="Arial" pitchFamily="34" charset="0"/>
              <a:cs typeface="Arial" pitchFamily="34" charset="0"/>
            </a:endParaRPr>
          </a:p>
          <a:p>
            <a:pPr marL="630238" lvl="1" indent="-630238" algn="just" eaLnBrk="1" fontAlgn="auto" hangingPunct="1">
              <a:spcAft>
                <a:spcPts val="0"/>
              </a:spcAft>
              <a:tabLst>
                <a:tab pos="92075" algn="l"/>
              </a:tabLst>
              <a:defRPr/>
            </a:pPr>
            <a:r>
              <a:rPr lang="pt-PT" sz="1200" b="1" dirty="0" smtClean="0">
                <a:solidFill>
                  <a:schemeClr val="tx1"/>
                </a:solidFill>
                <a:latin typeface="Arial" pitchFamily="34" charset="0"/>
                <a:cs typeface="Arial" pitchFamily="34" charset="0"/>
              </a:rPr>
              <a:t>Modelo. </a:t>
            </a:r>
            <a:r>
              <a:rPr lang="pt-PT" sz="1200" dirty="0" smtClean="0">
                <a:solidFill>
                  <a:schemeClr val="tx1"/>
                </a:solidFill>
                <a:latin typeface="Arial" pitchFamily="34" charset="0"/>
                <a:cs typeface="Arial" pitchFamily="34" charset="0"/>
              </a:rPr>
              <a:t>Abstracção dum sistema real, que pode ser usado para previsão e controle. A sua finalidade é permitir ao analista determinar em que proporção uma ou mais mudanças em determinados aspectos do sistema poderão afectar o sistema, no todo ou em parte.</a:t>
            </a:r>
          </a:p>
          <a:p>
            <a:pPr marL="630238" lvl="1" indent="-630238" algn="just" eaLnBrk="1" fontAlgn="auto" hangingPunct="1">
              <a:spcAft>
                <a:spcPts val="0"/>
              </a:spcAft>
              <a:tabLst>
                <a:tab pos="92075" algn="l"/>
              </a:tabLst>
              <a:defRPr/>
            </a:pPr>
            <a:endParaRPr lang="pt-PT" sz="1200" dirty="0">
              <a:solidFill>
                <a:schemeClr val="tx1"/>
              </a:solidFill>
              <a:latin typeface="Arial" pitchFamily="34" charset="0"/>
              <a:cs typeface="Arial" pitchFamily="34" charset="0"/>
            </a:endParaRPr>
          </a:p>
          <a:p>
            <a:pPr marL="182563" lvl="1" indent="-182563" algn="just" eaLnBrk="1" fontAlgn="auto" hangingPunct="1">
              <a:spcAft>
                <a:spcPts val="0"/>
              </a:spcAft>
              <a:buFont typeface="Arial" panose="020B0604020202020204" pitchFamily="34" charset="0"/>
              <a:buChar char="•"/>
              <a:tabLst>
                <a:tab pos="92075" algn="l"/>
              </a:tabLst>
              <a:defRPr/>
            </a:pPr>
            <a:r>
              <a:rPr lang="pt-PT" sz="1200" dirty="0" smtClean="0">
                <a:solidFill>
                  <a:schemeClr val="tx1"/>
                </a:solidFill>
                <a:latin typeface="Arial" pitchFamily="34" charset="0"/>
                <a:cs typeface="Arial" pitchFamily="34" charset="0"/>
              </a:rPr>
              <a:t>Tipos de Modelos (Churchman e outros):</a:t>
            </a:r>
          </a:p>
          <a:p>
            <a:pPr marL="182563" lvl="1" indent="-182563" algn="just" eaLnBrk="1" fontAlgn="auto" hangingPunct="1">
              <a:spcAft>
                <a:spcPts val="0"/>
              </a:spcAft>
              <a:buFont typeface="Arial" panose="020B0604020202020204" pitchFamily="34" charset="0"/>
              <a:buChar char="•"/>
              <a:tabLst>
                <a:tab pos="92075" algn="l"/>
              </a:tabLst>
              <a:defRPr/>
            </a:pPr>
            <a:endParaRPr lang="pt-PT" sz="1200" dirty="0">
              <a:solidFill>
                <a:schemeClr val="tx1"/>
              </a:solidFill>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solidFill>
                  <a:schemeClr val="tx1"/>
                </a:solidFill>
                <a:latin typeface="Arial" pitchFamily="34" charset="0"/>
                <a:cs typeface="Arial" pitchFamily="34" charset="0"/>
              </a:rPr>
              <a:t>Modelos</a:t>
            </a:r>
            <a:r>
              <a:rPr lang="pt-PT" sz="1200" dirty="0" smtClean="0">
                <a:solidFill>
                  <a:schemeClr val="tx1"/>
                </a:solidFill>
                <a:latin typeface="Arial" pitchFamily="34" charset="0"/>
                <a:cs typeface="Arial" pitchFamily="34" charset="0"/>
              </a:rPr>
              <a:t> </a:t>
            </a:r>
            <a:r>
              <a:rPr lang="pt-PT" sz="1200" i="1" dirty="0" smtClean="0">
                <a:solidFill>
                  <a:schemeClr val="tx1"/>
                </a:solidFill>
                <a:latin typeface="Arial" pitchFamily="34" charset="0"/>
                <a:cs typeface="Arial" pitchFamily="34" charset="0"/>
              </a:rPr>
              <a:t>Icónicos: </a:t>
            </a:r>
            <a:r>
              <a:rPr lang="pt-PT" sz="1200" dirty="0" smtClean="0">
                <a:solidFill>
                  <a:schemeClr val="tx1"/>
                </a:solidFill>
                <a:latin typeface="Arial" pitchFamily="34" charset="0"/>
                <a:cs typeface="Arial" pitchFamily="34" charset="0"/>
              </a:rPr>
              <a:t> Representação visual ou pictórica do sistema (fotografia, por exemplo);</a:t>
            </a:r>
            <a:endParaRPr lang="pt-PT" sz="1200" i="1" dirty="0" smtClean="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endParaRPr lang="pt-PT" sz="800"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4</a:t>
            </a:fld>
            <a:endParaRPr lang="en-GB" altLang="pt-P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1600438"/>
          </a:xfrm>
          <a:prstGeom prst="rect">
            <a:avLst/>
          </a:prstGeom>
        </p:spPr>
        <p:txBody>
          <a:bodyPr wrap="square">
            <a:spAutoFit/>
          </a:bodyPr>
          <a:lstStyle/>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5</a:t>
            </a:fld>
            <a:endParaRPr lang="en-GB" altLang="pt-PT" dirty="0"/>
          </a:p>
        </p:txBody>
      </p:sp>
      <p:sp>
        <p:nvSpPr>
          <p:cNvPr id="7" name="Rectângulo 6"/>
          <p:cNvSpPr/>
          <p:nvPr/>
        </p:nvSpPr>
        <p:spPr>
          <a:xfrm>
            <a:off x="-36004" y="764704"/>
            <a:ext cx="9144000" cy="5816977"/>
          </a:xfrm>
          <a:prstGeom prst="rect">
            <a:avLst/>
          </a:prstGeom>
        </p:spPr>
        <p:txBody>
          <a:bodyPr wrap="square">
            <a:spAutoFit/>
          </a:bodyPr>
          <a:lstStyle/>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a:latin typeface="Arial" pitchFamily="34" charset="0"/>
                <a:cs typeface="Arial" pitchFamily="34" charset="0"/>
              </a:rPr>
              <a:t>Modelos </a:t>
            </a:r>
            <a:r>
              <a:rPr lang="pt-PT" sz="1200" i="1" dirty="0" smtClean="0">
                <a:latin typeface="Arial" pitchFamily="34" charset="0"/>
                <a:cs typeface="Arial" pitchFamily="34" charset="0"/>
              </a:rPr>
              <a:t>Analógicos: </a:t>
            </a:r>
            <a:r>
              <a:rPr lang="pt-PT" sz="1200" dirty="0" smtClean="0">
                <a:latin typeface="Arial" pitchFamily="34" charset="0"/>
                <a:cs typeface="Arial" pitchFamily="34" charset="0"/>
              </a:rPr>
              <a:t> Empregam um conjunto de propriedades para representar outro conjunto de propriedades que o sistema possui. Por exemplo, o escoamento de água nos canos pode ser considerado como análogo à corrente eléctrica percorrendo os fios;</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Simbólicos: </a:t>
            </a:r>
            <a:r>
              <a:rPr lang="pt-PT" sz="1200" dirty="0" smtClean="0">
                <a:latin typeface="Arial" pitchFamily="34" charset="0"/>
                <a:cs typeface="Arial" pitchFamily="34" charset="0"/>
              </a:rPr>
              <a:t>comportam símbolos para designar as propriedades do sistema. Por exemplo, equações de um modelo económico.</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smtClean="0">
              <a:latin typeface="Arial" pitchFamily="34" charset="0"/>
              <a:cs typeface="Arial" pitchFamily="34" charset="0"/>
            </a:endParaRPr>
          </a:p>
          <a:p>
            <a:pPr marL="176213" lvl="2" algn="just" eaLnBrk="1" fontAlgn="auto" hangingPunct="1">
              <a:spcAft>
                <a:spcPts val="0"/>
              </a:spcAft>
              <a:tabLst>
                <a:tab pos="92075" algn="l"/>
              </a:tabLst>
              <a:defRPr/>
            </a:pPr>
            <a:r>
              <a:rPr lang="pt-PT" sz="1200" b="1" dirty="0" smtClean="0">
                <a:latin typeface="Arial" pitchFamily="34" charset="0"/>
                <a:cs typeface="Arial" pitchFamily="34" charset="0"/>
              </a:rPr>
              <a:t>Nota</a:t>
            </a:r>
            <a:r>
              <a:rPr lang="pt-PT" sz="1200" i="1" dirty="0" smtClean="0">
                <a:latin typeface="Arial" pitchFamily="34" charset="0"/>
                <a:cs typeface="Arial" pitchFamily="34" charset="0"/>
              </a:rPr>
              <a:t>. </a:t>
            </a:r>
            <a:r>
              <a:rPr lang="pt-PT" sz="1200" dirty="0" smtClean="0">
                <a:latin typeface="Arial" pitchFamily="34" charset="0"/>
                <a:cs typeface="Arial" pitchFamily="34" charset="0"/>
              </a:rPr>
              <a:t>Os modelos por nós estudados são modelos simbólicos ou matemáticos.</a:t>
            </a:r>
          </a:p>
          <a:p>
            <a:pPr marL="176213" lvl="2" algn="just" eaLnBrk="1" fontAlgn="auto" hangingPunct="1">
              <a:spcAft>
                <a:spcPts val="0"/>
              </a:spcAft>
              <a:tabLst>
                <a:tab pos="92075" algn="l"/>
              </a:tabLst>
              <a:defRPr/>
            </a:pPr>
            <a:endParaRPr lang="pt-PT" sz="1200" dirty="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Existem outras formas de classificar os modelos matemáticos. Uma classificação útil em simulação divide os modelos em:</a:t>
            </a: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Determinísticos;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Aleatórios ou Estocásticos;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estáticos;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Dinâmicos.</a:t>
            </a:r>
          </a:p>
          <a:p>
            <a:pPr marL="804863" lvl="3"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347663" lvl="3"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Os Modelos Matemáticos de Sistemas Económicos consistem em quatro elementos:</a:t>
            </a:r>
          </a:p>
          <a:p>
            <a:pPr marL="347663" lvl="3"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Componentes</a:t>
            </a:r>
            <a:r>
              <a:rPr lang="pt-PT" sz="1200" dirty="0" smtClean="0">
                <a:latin typeface="Arial" pitchFamily="34" charset="0"/>
                <a:cs typeface="Arial" pitchFamily="34" charset="0"/>
              </a:rPr>
              <a:t> (por exemplo, sector Público e sector privado num modelo macroeconómico);</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Variáveis;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Parâmetros;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Relações funcionais.</a:t>
            </a:r>
            <a:endParaRPr lang="pt-PT" sz="1200" dirty="0" smtClean="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263525" lvl="4"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As variáveis podem ser:</a:t>
            </a:r>
          </a:p>
          <a:p>
            <a:pPr marL="263525" lvl="4"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Exógenas, controláveis </a:t>
            </a:r>
            <a:r>
              <a:rPr lang="pt-PT" sz="1200" dirty="0" smtClean="0">
                <a:latin typeface="Arial" pitchFamily="34" charset="0"/>
                <a:cs typeface="Arial" pitchFamily="34" charset="0"/>
              </a:rPr>
              <a:t>(investimento no período, por exemplo) </a:t>
            </a:r>
            <a:r>
              <a:rPr lang="pt-PT" sz="1200" i="1" dirty="0" smtClean="0">
                <a:latin typeface="Arial" pitchFamily="34" charset="0"/>
                <a:cs typeface="Arial" pitchFamily="34" charset="0"/>
              </a:rPr>
              <a:t>e não controláveis </a:t>
            </a:r>
            <a:r>
              <a:rPr lang="pt-PT" sz="1200" dirty="0" smtClean="0">
                <a:latin typeface="Arial" pitchFamily="34" charset="0"/>
                <a:cs typeface="Arial" pitchFamily="34" charset="0"/>
              </a:rPr>
              <a:t>(preço do petróleo,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De Estado </a:t>
            </a:r>
            <a:r>
              <a:rPr lang="pt-PT" sz="1200" dirty="0" smtClean="0">
                <a:latin typeface="Arial" pitchFamily="34" charset="0"/>
                <a:cs typeface="Arial" pitchFamily="34" charset="0"/>
              </a:rPr>
              <a:t>(saldo de caixa no fim do período no balanço de uma empresa,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Endógenas </a:t>
            </a:r>
            <a:r>
              <a:rPr lang="pt-PT" sz="1200" dirty="0" smtClean="0">
                <a:latin typeface="Arial" pitchFamily="34" charset="0"/>
                <a:cs typeface="Arial" pitchFamily="34" charset="0"/>
              </a:rPr>
              <a:t>(lucro de uma empresa no período, por exemplo).</a:t>
            </a:r>
          </a:p>
          <a:p>
            <a:pPr marL="633413" lvl="4" algn="just" eaLnBrk="1" fontAlgn="auto" hangingPunct="1">
              <a:spcAft>
                <a:spcPts val="0"/>
              </a:spcAft>
              <a:tabLst>
                <a:tab pos="92075" algn="l"/>
              </a:tabLst>
              <a:defRPr/>
            </a:pPr>
            <a:endParaRPr lang="pt-PT" sz="1200" dirty="0" smtClean="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p:txBody>
      </p:sp>
    </p:spTree>
    <p:extLst>
      <p:ext uri="{BB962C8B-B14F-4D97-AF65-F5344CB8AC3E}">
        <p14:creationId xmlns:p14="http://schemas.microsoft.com/office/powerpoint/2010/main" val="381410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6894195"/>
          </a:xfrm>
          <a:prstGeom prst="rect">
            <a:avLst/>
          </a:prstGeom>
        </p:spPr>
        <p:txBody>
          <a:bodyPr wrap="square">
            <a:spAutoFit/>
          </a:bodyPr>
          <a:lstStyle/>
          <a:p>
            <a:pPr algn="just"/>
            <a:r>
              <a:rPr lang="pt-PT" sz="1400" b="1" dirty="0" smtClean="0">
                <a:latin typeface="Arial" panose="020B0604020202020204" pitchFamily="34" charset="0"/>
                <a:cs typeface="Arial" panose="020B0604020202020204" pitchFamily="34" charset="0"/>
              </a:rPr>
              <a:t>1.3 Introdução à Simulação</a:t>
            </a:r>
          </a:p>
          <a:p>
            <a:pPr algn="just"/>
            <a:endParaRPr lang="pt-PT"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Com a simulação procura “experimentar-se”  o funcionamento de um sistema para estudar o seu comportamento.</a:t>
            </a:r>
          </a:p>
          <a:p>
            <a:pPr marL="285750" indent="-2857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895350" indent="-895350" algn="just"/>
            <a:r>
              <a:rPr lang="pt-PT" sz="1200" b="1" dirty="0" smtClean="0">
                <a:latin typeface="Arial" panose="020B0604020202020204" pitchFamily="34" charset="0"/>
                <a:cs typeface="Arial" panose="020B0604020202020204" pitchFamily="34" charset="0"/>
              </a:rPr>
              <a:t>Simulação. “</a:t>
            </a:r>
            <a:r>
              <a:rPr lang="pt-PT" sz="1200" i="1" dirty="0" smtClean="0">
                <a:latin typeface="Arial" panose="020B0604020202020204" pitchFamily="34" charset="0"/>
                <a:cs typeface="Arial" panose="020B0604020202020204" pitchFamily="34" charset="0"/>
              </a:rPr>
              <a:t>É  uma técnica numérica para realizar experiências em computador (digital), as quais envolvem certos tipos de modelos lógicos que descrevem o comportamento de um sistema económico ou de negócios, ou um aspecto parcial de um deles, sobre extensos intervalos de tempo</a:t>
            </a:r>
            <a:r>
              <a:rPr lang="pt-PT" sz="1200" dirty="0" smtClean="0">
                <a:latin typeface="Arial" panose="020B0604020202020204" pitchFamily="34" charset="0"/>
                <a:cs typeface="Arial" panose="020B0604020202020204" pitchFamily="34" charset="0"/>
              </a:rPr>
              <a:t>” (Thomas Naylor).</a:t>
            </a:r>
          </a:p>
          <a:p>
            <a:pPr marL="895350" indent="-895350" algn="just"/>
            <a:endParaRPr lang="pt-PT" sz="1200" dirty="0">
              <a:latin typeface="Arial" panose="020B0604020202020204" pitchFamily="34" charset="0"/>
              <a:cs typeface="Arial" panose="020B0604020202020204" pitchFamily="34" charset="0"/>
            </a:endParaRPr>
          </a:p>
          <a:p>
            <a:pPr marL="268288" indent="-268288"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output da simulação é apresentado, normalmente, em termos de medidas que reflectem a performance do sistema.</a:t>
            </a:r>
          </a:p>
          <a:p>
            <a:pPr marL="268288" indent="-268288"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algn="just"/>
            <a:r>
              <a:rPr lang="pt-PT" sz="1200" b="1" dirty="0" smtClean="0">
                <a:latin typeface="Arial" panose="020B0604020202020204" pitchFamily="34" charset="0"/>
                <a:cs typeface="Arial" panose="020B0604020202020204" pitchFamily="34" charset="0"/>
              </a:rPr>
              <a:t>Exemplo. </a:t>
            </a:r>
            <a:r>
              <a:rPr lang="pt-PT" sz="1200" dirty="0" smtClean="0">
                <a:latin typeface="Arial" panose="020B0604020202020204" pitchFamily="34" charset="0"/>
                <a:cs typeface="Arial" panose="020B0604020202020204" pitchFamily="34" charset="0"/>
              </a:rPr>
              <a:t>Se considerarmos o serviço de atendimento público de um banco, as medidas de performance podem ser:</a:t>
            </a:r>
          </a:p>
          <a:p>
            <a:pPr algn="just"/>
            <a:endParaRPr lang="pt-PT" sz="1200" b="1" dirty="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Tempo médio de espera dos clientes;</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Número médio de clientes à espera;</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Percentagem de inactividade dos funcionários do banco.</a:t>
            </a:r>
          </a:p>
          <a:p>
            <a:pPr marL="0" lvl="2" algn="just"/>
            <a:endParaRPr lang="pt-PT" sz="1200" i="1" dirty="0" smtClean="0">
              <a:latin typeface="Arial" panose="020B0604020202020204" pitchFamily="34" charset="0"/>
              <a:cs typeface="Arial" panose="020B0604020202020204" pitchFamily="34" charset="0"/>
            </a:endParaRPr>
          </a:p>
          <a:p>
            <a:pPr marL="0" lvl="2" algn="just"/>
            <a:endParaRPr lang="pt-PT" sz="1200" i="1" dirty="0">
              <a:latin typeface="Arial" panose="020B0604020202020204" pitchFamily="34" charset="0"/>
              <a:cs typeface="Arial" panose="020B0604020202020204" pitchFamily="34" charset="0"/>
            </a:endParaRPr>
          </a:p>
          <a:p>
            <a:pPr marL="0" lvl="2" algn="just"/>
            <a:r>
              <a:rPr lang="pt-PT" sz="1200" b="1" dirty="0" smtClean="0">
                <a:latin typeface="Arial" panose="020B0604020202020204" pitchFamily="34" charset="0"/>
                <a:cs typeface="Arial" panose="020B0604020202020204" pitchFamily="34" charset="0"/>
              </a:rPr>
              <a:t>Ilustrações de modelos de simulação</a:t>
            </a:r>
          </a:p>
          <a:p>
            <a:pPr marL="0" lvl="2" algn="just"/>
            <a:endParaRPr lang="pt-PT" sz="1200" b="1" dirty="0">
              <a:latin typeface="Arial" panose="020B0604020202020204" pitchFamily="34" charset="0"/>
              <a:cs typeface="Arial" panose="020B0604020202020204" pitchFamily="34" charset="0"/>
            </a:endParaRPr>
          </a:p>
          <a:p>
            <a:r>
              <a:rPr lang="pt-PT" sz="1200" b="1" dirty="0" smtClean="0">
                <a:latin typeface="Arial" panose="020B0604020202020204" pitchFamily="34" charset="0"/>
                <a:cs typeface="Arial" panose="020B0604020202020204" pitchFamily="34" charset="0"/>
              </a:rPr>
              <a:t>Exemplo1. (Seguros Cosmic). </a:t>
            </a:r>
            <a:r>
              <a:rPr lang="pt-PT" sz="1200" dirty="0"/>
              <a:t>A Companhia de Seguros </a:t>
            </a:r>
            <a:r>
              <a:rPr lang="pt-PT" sz="1200" i="1" dirty="0"/>
              <a:t>Cosmic </a:t>
            </a:r>
            <a:r>
              <a:rPr lang="pt-PT" sz="1200" i="1" dirty="0" smtClean="0"/>
              <a:t> </a:t>
            </a:r>
            <a:r>
              <a:rPr lang="pt-PT" sz="1200" dirty="0" smtClean="0"/>
              <a:t>vende </a:t>
            </a:r>
            <a:r>
              <a:rPr lang="pt-PT" sz="1200" dirty="0"/>
              <a:t>seguros de vida porta a porta, dispondo registos da sua actividade passada. Baseada nas suas actividades passadas, a </a:t>
            </a:r>
            <a:r>
              <a:rPr lang="pt-PT" sz="1200" i="1" dirty="0"/>
              <a:t>Cosmic</a:t>
            </a:r>
            <a:r>
              <a:rPr lang="pt-PT" sz="1200" dirty="0"/>
              <a:t> sabe que há uma chance de 50% para que o vendedor João Silva quando aborda uma família esta não esteja interessada em seguro de vida, nem sequer em discutir o assunto para conhecer os detalhes. Mesmo que ao vendedor seja mostrada receptividade para conhecer os detalhes sobre os seguros, não há a garantia de venda de um seguro, já que 50% das conversas, sobre os detalhes, não resultam em qualquer venda de seguro. No entanto, em 1/3 das vezes conseguem-se seguros no valor (individual) de 10 000 u.m. e nos restantes casos seguros de 20 000u.m..</a:t>
            </a:r>
          </a:p>
          <a:p>
            <a:r>
              <a:rPr lang="pt-PT" sz="1200" dirty="0"/>
              <a:t>Usando uma amostra simulada de 20 visitas, determine:</a:t>
            </a:r>
          </a:p>
          <a:p>
            <a:r>
              <a:rPr lang="pt-PT" sz="1200" dirty="0"/>
              <a:t> </a:t>
            </a:r>
          </a:p>
          <a:p>
            <a:r>
              <a:rPr lang="pt-PT" sz="1200" i="1" dirty="0"/>
              <a:t>(i) a probabilidade de venda de um seguro de vida, </a:t>
            </a:r>
            <a:endParaRPr lang="pt-PT" sz="1200" dirty="0"/>
          </a:p>
          <a:p>
            <a:r>
              <a:rPr lang="pt-PT" sz="1200" i="1" dirty="0"/>
              <a:t>(ii) a probabilidade de havendo a venda de um seguro ele ser de 10 000 u.m.;</a:t>
            </a:r>
            <a:endParaRPr lang="pt-PT" sz="1200" dirty="0"/>
          </a:p>
          <a:p>
            <a:r>
              <a:rPr lang="pt-PT" sz="1200" i="1" dirty="0"/>
              <a:t>(iii) o valor esperado do seguro, nos casos em que ele é conseguido.</a:t>
            </a:r>
            <a:endParaRPr lang="pt-PT" sz="1200" dirty="0"/>
          </a:p>
          <a:p>
            <a:pPr marL="0" lvl="2" algn="just"/>
            <a:endParaRPr lang="pt-PT" sz="1200" b="1" dirty="0" smtClean="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endParaRPr lang="pt-PT" sz="12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6</a:t>
            </a:fld>
            <a:endParaRPr lang="en-GB" altLang="pt-P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6638" y="776856"/>
            <a:ext cx="8957815" cy="5262979"/>
          </a:xfrm>
          <a:prstGeom prst="rect">
            <a:avLst/>
          </a:prstGeom>
          <a:noFill/>
        </p:spPr>
        <p:txBody>
          <a:bodyPr wrap="square" rtlCol="0">
            <a:spAutoFit/>
          </a:bodyPr>
          <a:lstStyle/>
          <a:p>
            <a:pPr marL="176213"/>
            <a:r>
              <a:rPr lang="pt-PT" sz="1200" b="1" dirty="0" smtClean="0"/>
              <a:t>1ºs Acontecimentos </a:t>
            </a:r>
            <a:r>
              <a:rPr lang="pt-PT" sz="1200" dirty="0" smtClean="0"/>
              <a:t>– A família está, ou não, interessada em conhecer os </a:t>
            </a:r>
            <a:r>
              <a:rPr lang="pt-PT" sz="1200" i="1" dirty="0" smtClean="0"/>
              <a:t>Seguros Cosmic;</a:t>
            </a:r>
          </a:p>
          <a:p>
            <a:endParaRPr lang="pt-PT" sz="1200" i="1" dirty="0"/>
          </a:p>
          <a:p>
            <a:pPr marL="176213"/>
            <a:r>
              <a:rPr lang="pt-PT" sz="1200" b="1" dirty="0" smtClean="0"/>
              <a:t>2ºs Acontecimentos</a:t>
            </a:r>
            <a:r>
              <a:rPr lang="pt-PT" sz="1200" i="1" dirty="0" smtClean="0"/>
              <a:t> -  </a:t>
            </a:r>
            <a:r>
              <a:rPr lang="pt-PT" sz="1200" dirty="0" smtClean="0"/>
              <a:t>Valor do seguro: 0; 10 000; 20 000 unidades monetárias;</a:t>
            </a:r>
          </a:p>
          <a:p>
            <a:endParaRPr lang="pt-PT" sz="1200" i="1" dirty="0"/>
          </a:p>
          <a:p>
            <a:pPr marL="176213"/>
            <a:r>
              <a:rPr lang="pt-PT" sz="1200" b="1" dirty="0" smtClean="0"/>
              <a:t>Geração dos 1ºs acontecimentos –  </a:t>
            </a:r>
            <a:r>
              <a:rPr lang="pt-PT" sz="1200" dirty="0" smtClean="0"/>
              <a:t>Lançamento de uma moeda perfeita: </a:t>
            </a:r>
          </a:p>
          <a:p>
            <a:pPr marL="2776538" indent="-171450">
              <a:buFont typeface="Arial" panose="020B0604020202020204" pitchFamily="34" charset="0"/>
              <a:buChar char="•"/>
            </a:pPr>
            <a:r>
              <a:rPr lang="pt-PT" sz="1200" b="1" dirty="0" smtClean="0"/>
              <a:t>FACE (F)</a:t>
            </a:r>
            <a:r>
              <a:rPr lang="pt-PT" sz="1200" dirty="0" smtClean="0"/>
              <a:t> – </a:t>
            </a:r>
            <a:r>
              <a:rPr lang="pt-PT" sz="1200" b="1" dirty="0" smtClean="0"/>
              <a:t>Interesse</a:t>
            </a:r>
            <a:r>
              <a:rPr lang="pt-PT" sz="1200" dirty="0" smtClean="0"/>
              <a:t> em discutir o seguro (50%)</a:t>
            </a:r>
          </a:p>
          <a:p>
            <a:pPr marL="2776538" indent="-171450">
              <a:buFont typeface="Arial" panose="020B0604020202020204" pitchFamily="34" charset="0"/>
              <a:buChar char="•"/>
            </a:pPr>
            <a:r>
              <a:rPr lang="pt-PT" sz="1200" b="1" dirty="0" smtClean="0"/>
              <a:t>COROA (C) </a:t>
            </a:r>
            <a:r>
              <a:rPr lang="pt-PT" sz="1200" dirty="0"/>
              <a:t>– </a:t>
            </a:r>
            <a:r>
              <a:rPr lang="pt-PT" sz="1200" b="1" dirty="0" smtClean="0"/>
              <a:t>Não Interesse </a:t>
            </a:r>
            <a:r>
              <a:rPr lang="pt-PT" sz="1200" dirty="0"/>
              <a:t>em discutir o seguro (50%)</a:t>
            </a:r>
          </a:p>
          <a:p>
            <a:pPr marL="2776538" indent="-171450">
              <a:buFont typeface="Arial" panose="020B0604020202020204" pitchFamily="34" charset="0"/>
              <a:buChar char="•"/>
            </a:pPr>
            <a:endParaRPr lang="pt-PT" sz="1200" b="1" dirty="0"/>
          </a:p>
          <a:p>
            <a:pPr marL="176213"/>
            <a:r>
              <a:rPr lang="pt-PT" sz="1200" b="1" dirty="0"/>
              <a:t>Geração dos </a:t>
            </a:r>
            <a:r>
              <a:rPr lang="pt-PT" sz="1200" b="1" dirty="0" smtClean="0"/>
              <a:t>2ºs </a:t>
            </a:r>
            <a:r>
              <a:rPr lang="pt-PT" sz="1200" b="1" dirty="0"/>
              <a:t>acontecimentos –  </a:t>
            </a:r>
            <a:r>
              <a:rPr lang="pt-PT" sz="1200" dirty="0"/>
              <a:t>Lançamento de </a:t>
            </a:r>
            <a:r>
              <a:rPr lang="pt-PT" sz="1200" dirty="0" smtClean="0"/>
              <a:t>um dado perfeito: </a:t>
            </a:r>
            <a:endParaRPr lang="pt-PT" sz="1200" dirty="0"/>
          </a:p>
          <a:p>
            <a:pPr marL="3044825" indent="-265113">
              <a:buFont typeface="Arial" panose="020B0604020202020204" pitchFamily="34" charset="0"/>
              <a:buChar char="•"/>
            </a:pPr>
            <a:r>
              <a:rPr lang="pt-PT" sz="1200" b="1" dirty="0" smtClean="0"/>
              <a:t>Faces 1, 2, 3</a:t>
            </a:r>
            <a:r>
              <a:rPr lang="pt-PT" sz="1200" dirty="0" smtClean="0"/>
              <a:t> – </a:t>
            </a:r>
            <a:r>
              <a:rPr lang="pt-PT" sz="1200" b="1" dirty="0" smtClean="0"/>
              <a:t>Não Venda </a:t>
            </a:r>
            <a:r>
              <a:rPr lang="pt-PT" sz="1200" dirty="0" smtClean="0"/>
              <a:t>de seguro </a:t>
            </a:r>
            <a:r>
              <a:rPr lang="pt-PT" sz="1200" dirty="0"/>
              <a:t>seguro </a:t>
            </a:r>
            <a:r>
              <a:rPr lang="pt-PT" sz="1200" dirty="0" smtClean="0"/>
              <a:t>(3/6 de hipóteses)</a:t>
            </a:r>
            <a:endParaRPr lang="pt-PT" sz="1200" dirty="0"/>
          </a:p>
          <a:p>
            <a:pPr marL="3044825" indent="-265113">
              <a:buFont typeface="Arial" panose="020B0604020202020204" pitchFamily="34" charset="0"/>
              <a:buChar char="•"/>
            </a:pPr>
            <a:r>
              <a:rPr lang="pt-PT" sz="1200" b="1" dirty="0" smtClean="0"/>
              <a:t>Faces 4, 5   </a:t>
            </a:r>
            <a:r>
              <a:rPr lang="pt-PT" sz="1200" dirty="0" smtClean="0"/>
              <a:t>– </a:t>
            </a:r>
            <a:r>
              <a:rPr lang="pt-PT" sz="1200" b="1" dirty="0" smtClean="0"/>
              <a:t>Venda</a:t>
            </a:r>
            <a:r>
              <a:rPr lang="pt-PT" sz="1200" dirty="0" smtClean="0"/>
              <a:t> de um seguro de 10 000 u. m. (2/6 hipóteses)</a:t>
            </a:r>
          </a:p>
          <a:p>
            <a:pPr marL="3044825" indent="-265113">
              <a:buFont typeface="Arial" panose="020B0604020202020204" pitchFamily="34" charset="0"/>
              <a:buChar char="•"/>
            </a:pPr>
            <a:r>
              <a:rPr lang="pt-PT" sz="1200" b="1" dirty="0" smtClean="0"/>
              <a:t>Face 6         </a:t>
            </a:r>
            <a:r>
              <a:rPr lang="pt-PT" sz="1200" dirty="0"/>
              <a:t>– </a:t>
            </a:r>
            <a:r>
              <a:rPr lang="pt-PT" sz="1200" b="1" dirty="0"/>
              <a:t>Venda</a:t>
            </a:r>
            <a:r>
              <a:rPr lang="pt-PT" sz="1200" dirty="0"/>
              <a:t> de um seguro de </a:t>
            </a:r>
            <a:r>
              <a:rPr lang="pt-PT" sz="1200" dirty="0" smtClean="0"/>
              <a:t>20 </a:t>
            </a:r>
            <a:r>
              <a:rPr lang="pt-PT" sz="1200" dirty="0"/>
              <a:t>000 u. m. </a:t>
            </a:r>
            <a:r>
              <a:rPr lang="pt-PT" sz="1200" dirty="0" smtClean="0"/>
              <a:t>(1/6 </a:t>
            </a:r>
            <a:r>
              <a:rPr lang="pt-PT" sz="1200" dirty="0"/>
              <a:t>hipóteses</a:t>
            </a:r>
            <a:r>
              <a:rPr lang="pt-PT" sz="1200" dirty="0" smtClean="0"/>
              <a:t>)</a:t>
            </a:r>
          </a:p>
          <a:p>
            <a:pPr marL="3044825" indent="-265113">
              <a:buFont typeface="Arial" panose="020B0604020202020204" pitchFamily="34" charset="0"/>
              <a:buChar char="•"/>
            </a:pPr>
            <a:endParaRPr lang="pt-PT" sz="1200" dirty="0"/>
          </a:p>
          <a:p>
            <a:pPr marL="176213">
              <a:buFont typeface="Arial" panose="020B0604020202020204" pitchFamily="34" charset="0"/>
              <a:buChar char="•"/>
            </a:pPr>
            <a:endParaRPr lang="pt-PT" sz="1200" dirty="0"/>
          </a:p>
          <a:p>
            <a:pPr marL="176213"/>
            <a:r>
              <a:rPr lang="pt-PT" sz="1200" b="1" i="1" dirty="0" smtClean="0"/>
              <a:t>Passos:</a:t>
            </a:r>
          </a:p>
          <a:p>
            <a:pPr marL="176213"/>
            <a:endParaRPr lang="pt-PT" sz="1200" b="1" i="1" dirty="0"/>
          </a:p>
          <a:p>
            <a:pPr marL="404813" indent="-228600">
              <a:buFont typeface="+mj-lt"/>
              <a:buAutoNum type="arabicPeriod"/>
            </a:pPr>
            <a:r>
              <a:rPr lang="pt-PT" sz="1200" i="1" dirty="0" smtClean="0"/>
              <a:t>Cada</a:t>
            </a:r>
            <a:r>
              <a:rPr lang="pt-PT" sz="1200" b="1" i="1" dirty="0" smtClean="0"/>
              <a:t> </a:t>
            </a:r>
            <a:r>
              <a:rPr lang="pt-PT" sz="1200" i="1" dirty="0" smtClean="0"/>
              <a:t>lançamento da moeda corresponde  a uma visita;</a:t>
            </a:r>
          </a:p>
          <a:p>
            <a:pPr marL="176213"/>
            <a:endParaRPr lang="pt-PT" sz="1200" i="1" dirty="0" smtClean="0"/>
          </a:p>
          <a:p>
            <a:pPr marL="404813" indent="-228600">
              <a:buFont typeface="+mj-lt"/>
              <a:buAutoNum type="arabicPeriod"/>
            </a:pPr>
            <a:r>
              <a:rPr lang="pt-PT" sz="1200" i="1" dirty="0" smtClean="0"/>
              <a:t>Se sair COROA, passa-se a novo lançamento, já que a família não está interessada no assunto. Se sair FACE, a família mostra interesse em conversar sobre o assunto e ouvir a exposição. Passar ao passo seguinte;</a:t>
            </a:r>
          </a:p>
          <a:p>
            <a:pPr marL="404813" indent="-228600">
              <a:buFont typeface="+mj-lt"/>
              <a:buAutoNum type="arabicPeriod"/>
            </a:pPr>
            <a:endParaRPr lang="pt-PT" sz="1200" i="1" dirty="0" smtClean="0"/>
          </a:p>
          <a:p>
            <a:pPr marL="404813" indent="-228600">
              <a:buFont typeface="+mj-lt"/>
              <a:buAutoNum type="arabicPeriod"/>
            </a:pPr>
            <a:r>
              <a:rPr lang="pt-PT" sz="1200" i="1" dirty="0" smtClean="0"/>
              <a:t>Lançar o dado. Cada lançamento do dado corresponde a uma exposição sobre o assunto. O resultado do lançamento indica o montante do seguro;</a:t>
            </a:r>
          </a:p>
          <a:p>
            <a:pPr marL="404813" indent="-228600">
              <a:buFont typeface="+mj-lt"/>
              <a:buAutoNum type="arabicPeriod"/>
            </a:pPr>
            <a:endParaRPr lang="pt-PT" sz="1200" i="1" dirty="0" smtClean="0"/>
          </a:p>
          <a:p>
            <a:pPr marL="404813" indent="-228600">
              <a:buFont typeface="+mj-lt"/>
              <a:buAutoNum type="arabicPeriod"/>
            </a:pPr>
            <a:r>
              <a:rPr lang="pt-PT" sz="1200" i="1" dirty="0" smtClean="0"/>
              <a:t>Registar a informação e lançar novamente a moeda, isto é, visitar outra família e assim sucessivamente, até se atingir o tamanho pretendido para a amostra.</a:t>
            </a:r>
          </a:p>
          <a:p>
            <a:endParaRPr lang="pt-PT" sz="1200" b="1" i="1" dirty="0"/>
          </a:p>
          <a:p>
            <a:pPr marL="441325" indent="-228600">
              <a:buFont typeface="+mj-lt"/>
              <a:buAutoNum type="arabicPeriod"/>
            </a:pPr>
            <a:endParaRPr lang="pt-PT" sz="1200" b="1" dirty="0" smtClean="0"/>
          </a:p>
        </p:txBody>
      </p:sp>
      <p:sp>
        <p:nvSpPr>
          <p:cNvPr id="3" name="Rectangle 2"/>
          <p:cNvSpPr/>
          <p:nvPr/>
        </p:nvSpPr>
        <p:spPr>
          <a:xfrm>
            <a:off x="0" y="6093296"/>
            <a:ext cx="8964488" cy="954107"/>
          </a:xfrm>
          <a:prstGeom prst="rect">
            <a:avLst/>
          </a:prstGeom>
        </p:spPr>
        <p:txBody>
          <a:bodyPr wrap="square">
            <a:spAutoFit/>
          </a:bodyPr>
          <a:lstStyle/>
          <a:p>
            <a:pPr marL="176213" lvl="2" algn="just"/>
            <a:r>
              <a:rPr lang="pt-PT" sz="1400" b="1" dirty="0" smtClean="0">
                <a:latin typeface="Arial" panose="020B0604020202020204" pitchFamily="34" charset="0"/>
                <a:cs typeface="Arial" panose="020B0604020202020204" pitchFamily="34" charset="0"/>
                <a:hlinkClick r:id="rId2" action="ppaction://hlinkfile"/>
              </a:rPr>
              <a:t> Simulação de Seguros Cosmic</a:t>
            </a:r>
            <a:endParaRPr lang="pt-PT" sz="14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7</a:t>
            </a:fld>
            <a:endParaRPr lang="en-GB" altLang="pt-PT" dirty="0"/>
          </a:p>
        </p:txBody>
      </p:sp>
    </p:spTree>
    <p:extLst>
      <p:ext uri="{BB962C8B-B14F-4D97-AF65-F5344CB8AC3E}">
        <p14:creationId xmlns:p14="http://schemas.microsoft.com/office/powerpoint/2010/main" val="370815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495520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2 </a:t>
                </a:r>
                <a:r>
                  <a:rPr lang="pt-PT" sz="1200" dirty="0" smtClean="0">
                    <a:latin typeface="Arial" panose="020B0604020202020204" pitchFamily="34" charset="0"/>
                    <a:cs typeface="Arial" panose="020B0604020202020204" pitchFamily="34" charset="0"/>
                  </a:rPr>
                  <a:t>(jogo da moeda, Hillier &amp; Liberman) </a:t>
                </a:r>
                <a:r>
                  <a:rPr lang="pt-PT" sz="1200" dirty="0"/>
                  <a:t>Atiro uma moeda ao ar repetidas vezes e um jogo termina quando a diferença em módulo entre o número de vezes que sair face e o número de vezes que sair coroa for 3. Por cada lançamento da moeda pago 1 </a:t>
                </a:r>
                <a:r>
                  <a:rPr lang="pt-PT" sz="1200" dirty="0" smtClean="0"/>
                  <a:t>€. No </a:t>
                </a:r>
                <a:r>
                  <a:rPr lang="pt-PT" sz="1200" dirty="0"/>
                  <a:t>final de cada jogo recebo 8 €.</a:t>
                </a:r>
                <a:r>
                  <a:rPr lang="pt-PT" sz="1200" i="1" dirty="0"/>
                  <a:t> Será que vale a pena jogar, tendo em conta que não posso desistir a meio de um jogo? Responda utilizando uma tabela de NPA´s ou gerando-os num computador. Indique o número de runs considerado</a:t>
                </a:r>
                <a:r>
                  <a:rPr lang="pt-PT" sz="1200" i="1" dirty="0" smtClean="0"/>
                  <a:t>.</a:t>
                </a:r>
              </a:p>
              <a:p>
                <a:pPr marL="176213" algn="just"/>
                <a:endParaRPr lang="pt-PT" sz="1200" i="1" dirty="0"/>
              </a:p>
              <a:p>
                <a:pPr marL="176213" algn="just"/>
                <a:r>
                  <a:rPr lang="pt-PT" sz="1200" b="1" i="1" dirty="0" smtClean="0"/>
                  <a:t>1º jogo: FCCCC – </a:t>
                </a:r>
                <a:r>
                  <a:rPr lang="pt-PT" sz="1200" dirty="0" smtClean="0"/>
                  <a:t>Resultado</a:t>
                </a:r>
                <a:r>
                  <a:rPr lang="pt-PT" sz="1200" b="1" dirty="0" smtClean="0"/>
                  <a:t>: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i="1" dirty="0" smtClean="0">
                        <a:latin typeface="Cambria Math" panose="02040503050406030204" pitchFamily="18" charset="0"/>
                      </a:rPr>
                      <m:t>;</m:t>
                    </m:r>
                  </m:oMath>
                </a14:m>
                <a:r>
                  <a:rPr lang="pt-PT" sz="1200" dirty="0" smtClean="0"/>
                  <a:t>    </a:t>
                </a:r>
                <a:r>
                  <a:rPr lang="pt-PT" sz="1200" b="1" i="1" dirty="0" smtClean="0"/>
                  <a:t>2º </a:t>
                </a:r>
                <a:r>
                  <a:rPr lang="pt-PT" sz="1200" b="1" i="1" dirty="0"/>
                  <a:t>jogo: </a:t>
                </a:r>
                <a:r>
                  <a:rPr lang="pt-PT" sz="1200" b="1" i="1" dirty="0" smtClean="0"/>
                  <a:t>CCC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dirty="0" smtClean="0"/>
                  <a:t>;   </a:t>
                </a:r>
                <a:r>
                  <a:rPr lang="pt-PT" sz="1200" b="1" i="1" dirty="0" smtClean="0"/>
                  <a:t>3º </a:t>
                </a:r>
                <a:r>
                  <a:rPr lang="pt-PT" sz="1200" b="1" i="1" dirty="0"/>
                  <a:t>jogo: </a:t>
                </a:r>
                <a:r>
                  <a:rPr lang="pt-PT" sz="1200" b="1" i="1" dirty="0" smtClean="0"/>
                  <a:t>CFCFFFF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m:t>
                    </m:r>
                  </m:oMath>
                </a14:m>
                <a:endParaRPr lang="pt-PT" sz="1200" b="1" dirty="0" smtClean="0"/>
              </a:p>
              <a:p>
                <a:pPr marL="176213" algn="just"/>
                <a:endParaRPr lang="pt-PT" sz="1200" dirty="0"/>
              </a:p>
              <a:p>
                <a:pPr marL="176213" algn="just"/>
                <a:r>
                  <a:rPr lang="pt-PT" sz="1200" b="1" i="1" dirty="0" smtClean="0"/>
                  <a:t>4º </a:t>
                </a:r>
                <a:r>
                  <a:rPr lang="pt-PT" sz="1200" b="1" i="1" dirty="0"/>
                  <a:t>jogo: </a:t>
                </a:r>
                <a:r>
                  <a:rPr lang="pt-PT" sz="1200" b="1" i="1" dirty="0" smtClean="0"/>
                  <a:t>FCFFF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r>
                  <a:rPr lang="pt-PT" sz="1200" dirty="0" smtClean="0"/>
                  <a:t>; </a:t>
                </a:r>
                <a:r>
                  <a:rPr lang="pt-PT" sz="1200" b="1" i="1" dirty="0"/>
                  <a:t>5</a:t>
                </a:r>
                <a:r>
                  <a:rPr lang="pt-PT" sz="1200" b="1" i="1" dirty="0" smtClean="0"/>
                  <a:t>º </a:t>
                </a:r>
                <a:r>
                  <a:rPr lang="pt-PT" sz="1200" b="1" i="1" dirty="0"/>
                  <a:t>jogo: </a:t>
                </a:r>
                <a:r>
                  <a:rPr lang="pt-PT" sz="1200" b="1" i="1" dirty="0" smtClean="0"/>
                  <a:t>CCFCFFFFCFCFCCFFF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𝟗</m:t>
                    </m:r>
                  </m:oMath>
                </a14:m>
                <a:r>
                  <a:rPr lang="pt-PT" sz="1200" dirty="0" smtClean="0"/>
                  <a:t>; </a:t>
                </a:r>
                <a:r>
                  <a:rPr lang="pt-PT" sz="1200" b="1" i="1" dirty="0" smtClean="0"/>
                  <a:t>6º </a:t>
                </a:r>
                <a:r>
                  <a:rPr lang="pt-PT" sz="1200" b="1" i="1" dirty="0"/>
                  <a:t>jogo: FFF –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b="1" i="1" dirty="0" smtClean="0"/>
                  <a:t>; 7º </a:t>
                </a:r>
                <a:r>
                  <a:rPr lang="pt-PT" sz="1200" b="1" i="1" dirty="0"/>
                  <a:t>jogo: CFFFF – </a:t>
                </a:r>
                <a:r>
                  <a:rPr lang="pt-PT" sz="1200" dirty="0"/>
                  <a:t>Resultado: </a:t>
                </a:r>
                <a:r>
                  <a:rPr lang="pt-PT" sz="1200" dirty="0" smtClean="0"/>
                  <a:t>8-5=3; </a:t>
                </a:r>
                <a:r>
                  <a:rPr lang="pt-PT" sz="1200" b="1" i="1" dirty="0" smtClean="0"/>
                  <a:t>8º jogo: FFCCFFF – </a:t>
                </a:r>
                <a:r>
                  <a:rPr lang="pt-PT" sz="1200" dirty="0" smtClean="0"/>
                  <a:t>Resultado: 8-7=1; </a:t>
                </a:r>
                <a:r>
                  <a:rPr lang="pt-PT" sz="1200" b="1" i="1" dirty="0" smtClean="0"/>
                  <a:t>9º jogo – CFCFCFCFCCC – </a:t>
                </a:r>
                <a:r>
                  <a:rPr lang="pt-PT" sz="1200" dirty="0" smtClean="0"/>
                  <a:t>Resultado: </a:t>
                </a:r>
                <a14:m>
                  <m:oMath xmlns:m="http://schemas.openxmlformats.org/officeDocument/2006/math">
                    <m:r>
                      <a:rPr lang="pt-PT" sz="1200" i="1" dirty="0" smtClean="0">
                        <a:latin typeface="Cambria Math" panose="02040503050406030204" pitchFamily="18" charset="0"/>
                      </a:rPr>
                      <m:t>8−11=−3</m:t>
                    </m:r>
                  </m:oMath>
                </a14:m>
                <a:r>
                  <a:rPr lang="pt-PT" sz="1400" b="1" i="1" dirty="0" smtClean="0">
                    <a:latin typeface="Arial" panose="020B0604020202020204" pitchFamily="34" charset="0"/>
                    <a:cs typeface="Arial" panose="020B0604020202020204" pitchFamily="34" charset="0"/>
                  </a:rPr>
                  <a:t>; </a:t>
                </a:r>
                <a:r>
                  <a:rPr lang="pt-PT" sz="1200" b="1" i="1" dirty="0" smtClean="0"/>
                  <a:t>10º </a:t>
                </a:r>
                <a:r>
                  <a:rPr lang="pt-PT" sz="1200" b="1" i="1" dirty="0"/>
                  <a:t>jogo – </a:t>
                </a:r>
                <a:r>
                  <a:rPr lang="pt-PT" sz="1200" b="1" i="1" dirty="0" smtClean="0"/>
                  <a:t>CFFFCCCFFFF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𝟏𝟏</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endParaRPr lang="pt-PT" sz="1200" b="1" dirty="0" smtClean="0"/>
              </a:p>
              <a:p>
                <a:pPr marL="176213"/>
                <a:endParaRPr lang="pt-PT" sz="1200" b="1" i="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Resultados obtidos nos 10 jogos:</a:t>
                </a: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Receitas:	</a:t>
                </a:r>
                <a14:m>
                  <m:oMath xmlns:m="http://schemas.openxmlformats.org/officeDocument/2006/math">
                    <m:r>
                      <a:rPr lang="pt-PT" sz="1200" i="1" dirty="0" smtClean="0">
                        <a:latin typeface="Cambria Math" panose="02040503050406030204" pitchFamily="18" charset="0"/>
                        <a:cs typeface="Arial" panose="020B0604020202020204" pitchFamily="34" charset="0"/>
                      </a:rPr>
                      <m:t>10∗8</m:t>
                    </m:r>
                    <m:r>
                      <a:rPr lang="pt-PT" sz="1200" b="1" i="1" dirty="0" smtClean="0">
                        <a:latin typeface="Cambria Math" panose="02040503050406030204" pitchFamily="18" charset="0"/>
                        <a:cs typeface="Arial" panose="020B0604020202020204" pitchFamily="34" charset="0"/>
                      </a:rPr>
                      <m:t> </m:t>
                    </m:r>
                    <m:r>
                      <a:rPr lang="pt-PT" sz="1200" b="1" i="1" dirty="0" smtClean="0">
                        <a:latin typeface="Cambria Math" panose="02040503050406030204" pitchFamily="18" charset="0"/>
                        <a:cs typeface="Arial" panose="020B0604020202020204" pitchFamily="34" charset="0"/>
                      </a:rPr>
                      <m:t>= </m:t>
                    </m:r>
                    <m:r>
                      <a:rPr lang="pt-PT" sz="1200" b="1" i="1" dirty="0" smtClean="0">
                        <a:latin typeface="Cambria Math" panose="02040503050406030204" pitchFamily="18" charset="0"/>
                        <a:cs typeface="Arial" panose="020B0604020202020204" pitchFamily="34" charset="0"/>
                      </a:rPr>
                      <m:t>𝟖𝟎</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Custos</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(5+3+7+5+17+3+5+7+11+11)∗1 = </m:t>
                    </m:r>
                    <m:r>
                      <a:rPr lang="pt-PT" sz="1200" b="1" i="1" dirty="0" smtClean="0">
                        <a:latin typeface="Cambria Math" panose="02040503050406030204" pitchFamily="18" charset="0"/>
                        <a:cs typeface="Arial" panose="020B0604020202020204" pitchFamily="34" charset="0"/>
                      </a:rPr>
                      <m:t>𝟕𝟒</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Lucro: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89−74=</m:t>
                    </m:r>
                    <m:r>
                      <a:rPr lang="pt-PT" sz="1200" b="1" i="1" dirty="0" smtClean="0">
                        <a:latin typeface="Cambria Math" panose="02040503050406030204" pitchFamily="18" charset="0"/>
                        <a:cs typeface="Arial" panose="020B0604020202020204" pitchFamily="34" charset="0"/>
                      </a:rPr>
                      <m:t>𝟔</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Ganho médio  por jogo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panose="02040503050406030204" pitchFamily="18" charset="0"/>
                        <a:cs typeface="Arial" panose="020B0604020202020204" pitchFamily="34" charset="0"/>
                      </a:rPr>
                      <m:t>𝟔</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𝟏𝟎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𝟔</m:t>
                    </m:r>
                    <m:r>
                      <a:rPr lang="pt-PT" sz="1200" i="1" dirty="0" smtClean="0">
                        <a:latin typeface="Cambria Math" panose="02040503050406030204" pitchFamily="18" charset="0"/>
                        <a:cs typeface="Arial" panose="020B0604020202020204" pitchFamily="34" charset="0"/>
                      </a:rPr>
                      <m:t> = (3+5+1+3−9+5+3+1−3−3)/10</m:t>
                    </m:r>
                  </m:oMath>
                </a14:m>
                <a:endParaRPr lang="pt-PT" sz="1200" dirty="0" smtClean="0">
                  <a:latin typeface="Arial" panose="020B0604020202020204" pitchFamily="34" charset="0"/>
                  <a:cs typeface="Arial" panose="020B0604020202020204" pitchFamily="34" charset="0"/>
                </a:endParaRP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VALE A PENA JOGAR O JOGO?</a:t>
                </a:r>
              </a:p>
              <a:p>
                <a:pPr marL="176213"/>
                <a:endParaRPr lang="pt-PT" sz="1200" b="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Em </a:t>
                </a:r>
                <a:r>
                  <a:rPr lang="pt-PT" sz="1200" dirty="0">
                    <a:latin typeface="Arial" panose="020B0604020202020204" pitchFamily="34" charset="0"/>
                    <a:cs typeface="Arial" panose="020B0604020202020204" pitchFamily="34" charset="0"/>
                  </a:rPr>
                  <a:t>média foram necessários 7,4 lançamentos para finalizar o jogo, daí o ganho médio de 0,6.</a:t>
                </a:r>
              </a:p>
              <a:p>
                <a:pPr marL="176213"/>
                <a:endParaRPr lang="pt-PT" sz="1200" dirty="0">
                  <a:latin typeface="Arial" panose="020B0604020202020204" pitchFamily="34" charset="0"/>
                  <a:cs typeface="Arial" panose="020B0604020202020204" pitchFamily="34" charset="0"/>
                </a:endParaRPr>
              </a:p>
              <a:p>
                <a:pPr marL="176213"/>
                <a:r>
                  <a:rPr lang="pt-PT" sz="1200" dirty="0">
                    <a:latin typeface="Arial" panose="020B0604020202020204" pitchFamily="34" charset="0"/>
                    <a:cs typeface="Arial" panose="020B0604020202020204" pitchFamily="34" charset="0"/>
                  </a:rPr>
                  <a:t>Segundo Hillier e Liberman, o resultado teórico indica que o número médio de lançamentos é de 9, o que significa uma perda média teórica de 1€ por jogo.</a:t>
                </a:r>
              </a:p>
              <a:p>
                <a:endParaRPr lang="pt-PT" sz="1400" b="1" i="1"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4955203"/>
              </a:xfrm>
              <a:prstGeom prst="rect">
                <a:avLst/>
              </a:prstGeom>
              <a:blipFill>
                <a:blip r:embed="rId2"/>
                <a:stretch>
                  <a:fillRect t="-12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8</a:t>
            </a:fld>
            <a:endParaRPr lang="en-GB" altLang="pt-PT" dirty="0"/>
          </a:p>
        </p:txBody>
      </p:sp>
      <p:sp>
        <p:nvSpPr>
          <p:cNvPr id="5" name="CaixaDeTexto 4"/>
          <p:cNvSpPr txBox="1"/>
          <p:nvPr/>
        </p:nvSpPr>
        <p:spPr>
          <a:xfrm>
            <a:off x="335315" y="5857527"/>
            <a:ext cx="3437159" cy="307777"/>
          </a:xfrm>
          <a:prstGeom prst="rect">
            <a:avLst/>
          </a:prstGeom>
          <a:noFill/>
        </p:spPr>
        <p:txBody>
          <a:bodyPr wrap="none" rtlCol="0">
            <a:spAutoFit/>
          </a:bodyPr>
          <a:lstStyle/>
          <a:p>
            <a:r>
              <a:rPr lang="pt-PT" sz="1400" dirty="0" smtClean="0">
                <a:hlinkClick r:id="rId3" action="ppaction://hlinkfile"/>
              </a:rPr>
              <a:t>Simulação em computador</a:t>
            </a:r>
            <a:r>
              <a:rPr lang="pt-PT" sz="1400" dirty="0" smtClean="0"/>
              <a:t>  de 100 jogos</a:t>
            </a:r>
            <a:endParaRPr lang="pt-PT" sz="1400" dirty="0"/>
          </a:p>
        </p:txBody>
      </p:sp>
    </p:spTree>
    <p:extLst>
      <p:ext uri="{BB962C8B-B14F-4D97-AF65-F5344CB8AC3E}">
        <p14:creationId xmlns:p14="http://schemas.microsoft.com/office/powerpoint/2010/main" val="394466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07504" y="764704"/>
                <a:ext cx="8856984" cy="5133649"/>
              </a:xfrm>
              <a:prstGeom prst="rect">
                <a:avLst/>
              </a:prstGeom>
            </p:spPr>
            <p:txBody>
              <a:bodyPr wrap="square">
                <a:spAutoFit/>
              </a:bodyPr>
              <a:lstStyle/>
              <a:p>
                <a:pPr algn="just"/>
                <a:r>
                  <a:rPr lang="pt-PT" sz="1200" b="1" dirty="0" smtClean="0">
                    <a:latin typeface="Arial" panose="020B0604020202020204" pitchFamily="34" charset="0"/>
                    <a:cs typeface="Arial" panose="020B0604020202020204" pitchFamily="34" charset="0"/>
                  </a:rPr>
                  <a:t>Notas sobre o modelo anterior (jogo da moeda)</a:t>
                </a:r>
              </a:p>
              <a:p>
                <a:pPr algn="just"/>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Estamos a simular um </a:t>
                </a:r>
                <a:r>
                  <a:rPr lang="pt-PT" sz="1200" i="1" dirty="0" smtClean="0">
                    <a:latin typeface="Arial" panose="020B0604020202020204" pitchFamily="34" charset="0"/>
                    <a:cs typeface="Arial" panose="020B0604020202020204" pitchFamily="34" charset="0"/>
                  </a:rPr>
                  <a:t>Sistema </a:t>
                </a:r>
                <a:r>
                  <a:rPr lang="pt-PT" sz="1200" i="1" dirty="0">
                    <a:latin typeface="Arial" panose="020B0604020202020204" pitchFamily="34" charset="0"/>
                    <a:cs typeface="Arial" panose="020B0604020202020204" pitchFamily="34" charset="0"/>
                  </a:rPr>
                  <a:t>E</a:t>
                </a:r>
                <a:r>
                  <a:rPr lang="pt-PT" sz="1200" i="1" dirty="0" smtClean="0">
                    <a:latin typeface="Arial" panose="020B0604020202020204" pitchFamily="34" charset="0"/>
                    <a:cs typeface="Arial" panose="020B0604020202020204" pitchFamily="34" charset="0"/>
                  </a:rPr>
                  <a:t>stocástico </a:t>
                </a:r>
                <a:r>
                  <a:rPr lang="pt-PT" sz="1200" dirty="0" smtClean="0">
                    <a:latin typeface="Arial" panose="020B0604020202020204" pitchFamily="34" charset="0"/>
                    <a:cs typeface="Arial" panose="020B0604020202020204" pitchFamily="34" charset="0"/>
                  </a:rPr>
                  <a:t>que consiste no lançamento sucessivo de uma moeda para realizar um jogo;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Relógio</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Clock)</a:t>
                </a:r>
                <a:r>
                  <a:rPr lang="pt-PT" sz="1200" dirty="0" smtClean="0">
                    <a:latin typeface="Arial" panose="020B0604020202020204" pitchFamily="34" charset="0"/>
                    <a:cs typeface="Arial" panose="020B0604020202020204" pitchFamily="34" charset="0"/>
                  </a:rPr>
                  <a:t>, ou tempo de simulação, regista o nº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de lançamentos simulados à medida que eles vão ocorrendo;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Estado do Sistema </a:t>
                </a:r>
                <a:r>
                  <a:rPr lang="pt-PT" sz="1200" dirty="0" smtClean="0">
                    <a:latin typeface="Arial" panose="020B0604020202020204" pitchFamily="34" charset="0"/>
                    <a:cs typeface="Arial" panose="020B0604020202020204" pitchFamily="34" charset="0"/>
                  </a:rPr>
                  <a:t>é dado por </a:t>
                </a:r>
              </a:p>
              <a:p>
                <a:pPr algn="just"/>
                <a:endParaRPr lang="pt-PT" sz="1200" i="1" dirty="0" smtClean="0">
                  <a:latin typeface="Arial" panose="020B0604020202020204" pitchFamily="34" charset="0"/>
                  <a:cs typeface="Arial" panose="020B0604020202020204" pitchFamily="34" charset="0"/>
                </a:endParaRPr>
              </a:p>
              <a:p>
                <a:pPr lvl="1" algn="ct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faces menos o nº de coroas depois de</a:t>
                </a:r>
                <a:r>
                  <a:rPr lang="pt-PT" sz="1200" i="1" dirty="0" smtClean="0">
                    <a:latin typeface="Arial" panose="020B0604020202020204" pitchFamily="34" charset="0"/>
                    <a:cs typeface="Arial" panose="020B0604020202020204" pitchFamily="34" charset="0"/>
                  </a:rPr>
                  <a:t> t </a:t>
                </a:r>
                <a:r>
                  <a:rPr lang="pt-PT" sz="1200" dirty="0" smtClean="0">
                    <a:latin typeface="Arial" panose="020B0604020202020204" pitchFamily="34" charset="0"/>
                    <a:cs typeface="Arial" panose="020B0604020202020204" pitchFamily="34" charset="0"/>
                  </a:rPr>
                  <a:t>lançamentos</a:t>
                </a:r>
              </a:p>
              <a:p>
                <a:pPr marL="0" lvl="1"/>
                <a:endParaRPr lang="pt-PT" sz="1200" dirty="0" smtClean="0">
                  <a:latin typeface="Arial" panose="020B0604020202020204" pitchFamily="34" charset="0"/>
                  <a:cs typeface="Arial" panose="020B0604020202020204" pitchFamily="34" charset="0"/>
                </a:endParaRPr>
              </a:p>
              <a:p>
                <a:pPr marL="228600" indent="-228600" algn="just">
                  <a:buAutoNum type="arabicPeriod" startAt="4"/>
                  <a:tabLst>
                    <a:tab pos="176213" algn="l"/>
                    <a:tab pos="268288" algn="l"/>
                  </a:tabLst>
                </a:pPr>
                <a:r>
                  <a:rPr lang="pt-PT" sz="1200" dirty="0" smtClean="0">
                    <a:latin typeface="Arial" panose="020B0604020202020204" pitchFamily="34" charset="0"/>
                    <a:cs typeface="Arial" panose="020B0604020202020204" pitchFamily="34" charset="0"/>
                  </a:rPr>
                  <a:t>Os </a:t>
                </a:r>
                <a:r>
                  <a:rPr lang="pt-PT" sz="1200" i="1" dirty="0" smtClean="0">
                    <a:latin typeface="Arial" panose="020B0604020202020204" pitchFamily="34" charset="0"/>
                    <a:cs typeface="Arial" panose="020B0604020202020204" pitchFamily="34" charset="0"/>
                  </a:rPr>
                  <a:t>Acontecimentos</a:t>
                </a:r>
                <a:r>
                  <a:rPr lang="pt-PT" sz="1200" dirty="0" smtClean="0">
                    <a:latin typeface="Arial" panose="020B0604020202020204" pitchFamily="34" charset="0"/>
                    <a:cs typeface="Arial" panose="020B0604020202020204" pitchFamily="34" charset="0"/>
                  </a:rPr>
                  <a:t> são as ocorrências que alteram o estado do sistema. Neste caso são o aparecimento (após lançamento) de uma face ou de uma coroa. A geração de acontecimentos decorre da geração de Números Aleatórios, por exemplo entre 0 e 9 (que representam o lançamento de uma moeda), tal que :</a:t>
                </a:r>
              </a:p>
              <a:p>
                <a:pPr marL="228600" indent="-228600" algn="just">
                  <a:buAutoNum type="arabicPeriod" startAt="4"/>
                  <a:tabLst>
                    <a:tab pos="176213" algn="l"/>
                    <a:tab pos="268288" algn="l"/>
                  </a:tabLst>
                </a:pPr>
                <a:endParaRPr lang="pt-PT" sz="1200" dirty="0">
                  <a:latin typeface="Arial" panose="020B0604020202020204" pitchFamily="34" charset="0"/>
                  <a:cs typeface="Arial" panose="020B0604020202020204" pitchFamily="34" charset="0"/>
                </a:endParaRPr>
              </a:p>
              <a:p>
                <a:pPr lvl="2" algn="ctr">
                  <a:tabLst>
                    <a:tab pos="176213" algn="l"/>
                    <a:tab pos="268288" algn="l"/>
                  </a:tabLst>
                </a:pPr>
                <a:r>
                  <a:rPr lang="pt-PT" sz="1200" dirty="0" smtClean="0">
                    <a:latin typeface="Arial" panose="020B0604020202020204" pitchFamily="34" charset="0"/>
                    <a:cs typeface="Arial" panose="020B0604020202020204" pitchFamily="34" charset="0"/>
                  </a:rPr>
                  <a:t>0 a 4 </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saída de uma face</a:t>
                </a:r>
              </a:p>
              <a:p>
                <a:pPr lvl="2" algn="ctr">
                  <a:tabLst>
                    <a:tab pos="176213" algn="l"/>
                    <a:tab pos="268288" algn="l"/>
                  </a:tabLst>
                </a:pPr>
                <a:r>
                  <a:rPr lang="pt-PT" sz="1200" dirty="0" smtClean="0">
                    <a:latin typeface="Arial" panose="020B0604020202020204" pitchFamily="34" charset="0"/>
                    <a:cs typeface="Arial" panose="020B0604020202020204" pitchFamily="34" charset="0"/>
                  </a:rPr>
                  <a:t>5 </a:t>
                </a:r>
                <a:r>
                  <a:rPr lang="pt-PT" sz="1200" dirty="0">
                    <a:latin typeface="Arial" panose="020B0604020202020204" pitchFamily="34" charset="0"/>
                    <a:cs typeface="Arial" panose="020B0604020202020204" pitchFamily="34" charset="0"/>
                  </a:rPr>
                  <a:t>a </a:t>
                </a:r>
                <a:r>
                  <a:rPr lang="pt-PT" sz="1200" dirty="0" smtClean="0">
                    <a:latin typeface="Arial" panose="020B0604020202020204" pitchFamily="34" charset="0"/>
                    <a:cs typeface="Arial" panose="020B0604020202020204" pitchFamily="34" charset="0"/>
                  </a:rPr>
                  <a:t>9 </a:t>
                </a:r>
                <a:r>
                  <a:rPr lang="pt-PT" sz="1200" dirty="0">
                    <a:latin typeface="Cambria Math"/>
                    <a:ea typeface="Cambria Math"/>
                    <a:cs typeface="Arial" panose="020B0604020202020204" pitchFamily="34" charset="0"/>
                  </a:rPr>
                  <a:t>⟹ </a:t>
                </a:r>
                <a:r>
                  <a:rPr lang="pt-PT" sz="1200" dirty="0">
                    <a:latin typeface="Arial" panose="020B0604020202020204" pitchFamily="34" charset="0"/>
                    <a:ea typeface="Cambria Math"/>
                    <a:cs typeface="Arial" panose="020B0604020202020204" pitchFamily="34" charset="0"/>
                  </a:rPr>
                  <a:t>saída de uma </a:t>
                </a:r>
                <a:r>
                  <a:rPr lang="pt-PT" sz="1200" dirty="0" smtClean="0">
                    <a:latin typeface="Arial" panose="020B0604020202020204" pitchFamily="34" charset="0"/>
                    <a:ea typeface="Cambria Math"/>
                    <a:cs typeface="Arial" panose="020B0604020202020204" pitchFamily="34" charset="0"/>
                  </a:rPr>
                  <a:t>coroa</a:t>
                </a:r>
                <a:endParaRPr lang="pt-PT" sz="1200" dirty="0">
                  <a:latin typeface="Arial" panose="020B0604020202020204" pitchFamily="34" charset="0"/>
                  <a:ea typeface="Cambria Math"/>
                  <a:cs typeface="Arial" panose="020B0604020202020204" pitchFamily="34" charset="0"/>
                </a:endParaRPr>
              </a:p>
              <a:p>
                <a:pPr lvl="2" algn="ctr">
                  <a:tabLst>
                    <a:tab pos="176213" algn="l"/>
                    <a:tab pos="268288" algn="l"/>
                  </a:tabLst>
                </a:pPr>
                <a:endParaRPr lang="pt-PT" sz="1200" dirty="0" smtClean="0">
                  <a:latin typeface="Arial" panose="020B0604020202020204" pitchFamily="34" charset="0"/>
                  <a:ea typeface="Cambria Math"/>
                  <a:cs typeface="Arial" panose="020B0604020202020204" pitchFamily="34" charset="0"/>
                </a:endParaRPr>
              </a:p>
              <a:p>
                <a:pPr marL="228600" lvl="2" indent="-228600" algn="just">
                  <a:buAutoNum type="arabicPeriod" startAt="5"/>
                  <a:tabLst>
                    <a:tab pos="268288" algn="l"/>
                  </a:tabLst>
                </a:pPr>
                <a:r>
                  <a:rPr lang="pt-PT" sz="1200" dirty="0" smtClean="0">
                    <a:latin typeface="Arial" panose="020B0604020202020204" pitchFamily="34" charset="0"/>
                    <a:ea typeface="Cambria Math"/>
                    <a:cs typeface="Arial" panose="020B0604020202020204" pitchFamily="34" charset="0"/>
                  </a:rPr>
                  <a:t>O </a:t>
                </a:r>
                <a:r>
                  <a:rPr lang="pt-PT" sz="1200" i="1" dirty="0" smtClean="0">
                    <a:latin typeface="Arial" panose="020B0604020202020204" pitchFamily="34" charset="0"/>
                    <a:ea typeface="Cambria Math"/>
                    <a:cs typeface="Arial" panose="020B0604020202020204" pitchFamily="34" charset="0"/>
                  </a:rPr>
                  <a:t>Mecanismo de Mudança </a:t>
                </a:r>
                <a:r>
                  <a:rPr lang="pt-PT" sz="1200" dirty="0" smtClean="0">
                    <a:latin typeface="Arial" panose="020B0604020202020204" pitchFamily="34" charset="0"/>
                    <a:ea typeface="Cambria Math"/>
                    <a:cs typeface="Arial" panose="020B0604020202020204" pitchFamily="34" charset="0"/>
                  </a:rPr>
                  <a:t>(transição) de estado é dado por:</a:t>
                </a:r>
              </a:p>
              <a:p>
                <a:pPr marL="228600" lvl="2" indent="-228600" algn="just">
                  <a:buAutoNum type="arabicPeriod" startAt="5"/>
                  <a:tabLst>
                    <a:tab pos="268288" algn="l"/>
                  </a:tabLst>
                </a:pPr>
                <a:endParaRPr lang="pt-PT" sz="1200" dirty="0">
                  <a:latin typeface="Arial" panose="020B0604020202020204" pitchFamily="34" charset="0"/>
                  <a:ea typeface="Cambria Math"/>
                  <a:cs typeface="Arial" panose="020B0604020202020204" pitchFamily="34" charset="0"/>
                </a:endParaRPr>
              </a:p>
              <a:p>
                <a:pPr marL="0" lvl="2" algn="ctr">
                  <a:tabLst>
                    <a:tab pos="268288" algn="l"/>
                  </a:tabLst>
                </a:pPr>
                <a14:m>
                  <m:oMathPara xmlns:m="http://schemas.openxmlformats.org/officeDocument/2006/math">
                    <m:oMathParaPr>
                      <m:jc m:val="centerGroup"/>
                    </m:oMathParaPr>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𝒇𝒂𝒄𝒆</m:t>
                              </m:r>
                            </m:e>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𝒄𝒐𝒓𝒐𝒂</m:t>
                              </m:r>
                            </m:e>
                          </m:eqArr>
                        </m:e>
                      </m:d>
                    </m:oMath>
                  </m:oMathPara>
                </a14:m>
                <a:endParaRPr lang="pt-PT" sz="1200" dirty="0" smtClean="0">
                  <a:latin typeface="Arial" panose="020B0604020202020204" pitchFamily="34" charset="0"/>
                  <a:ea typeface="Cambria Math"/>
                  <a:cs typeface="Arial" panose="020B0604020202020204" pitchFamily="34" charset="0"/>
                </a:endParaRPr>
              </a:p>
              <a:p>
                <a:pPr lvl="2" algn="just">
                  <a:tabLst>
                    <a:tab pos="176213" algn="l"/>
                    <a:tab pos="268288" algn="l"/>
                  </a:tabLst>
                </a:pPr>
                <a:endParaRPr lang="pt-PT" sz="1200" dirty="0">
                  <a:latin typeface="Arial" panose="020B0604020202020204" pitchFamily="34" charset="0"/>
                  <a:cs typeface="Arial" panose="020B0604020202020204" pitchFamily="34" charset="0"/>
                </a:endParaRPr>
              </a:p>
              <a:p>
                <a:pPr algn="just">
                  <a:tabLst>
                    <a:tab pos="268288" algn="l"/>
                  </a:tabLst>
                </a:pPr>
                <a:r>
                  <a:rPr lang="pt-PT" sz="1200" dirty="0" smtClean="0">
                    <a:latin typeface="Arial" panose="020B0604020202020204" pitchFamily="34" charset="0"/>
                    <a:cs typeface="Arial" panose="020B0604020202020204" pitchFamily="34" charset="0"/>
                  </a:rPr>
                  <a:t>6.	O jogo termina logo que surge o valor de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tal que </a:t>
                </a:r>
                <a14:m>
                  <m:oMath xmlns:m="http://schemas.openxmlformats.org/officeDocument/2006/math">
                    <m:r>
                      <a:rPr lang="pt-PT" sz="1400" b="1" i="1">
                        <a:latin typeface="Cambria Math"/>
                        <a:cs typeface="Arial" panose="020B0604020202020204" pitchFamily="34" charset="0"/>
                      </a:rPr>
                      <m:t>𝑵</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𝒕</m:t>
                        </m:r>
                      </m:e>
                    </m:d>
                    <m:r>
                      <a:rPr lang="pt-PT" sz="1400" b="1" i="1">
                        <a:latin typeface="Cambria Math"/>
                        <a:cs typeface="Arial" panose="020B0604020202020204" pitchFamily="34" charset="0"/>
                      </a:rPr>
                      <m:t>=</m:t>
                    </m:r>
                    <m:sPre>
                      <m:sPrePr>
                        <m:ctrlPr>
                          <a:rPr lang="pt-PT" sz="1400" i="1" smtClean="0">
                            <a:latin typeface="Cambria Math" panose="02040503050406030204" pitchFamily="18" charset="0"/>
                            <a:cs typeface="Arial" panose="020B0604020202020204" pitchFamily="34" charset="0"/>
                          </a:rPr>
                        </m:ctrlPr>
                      </m:sPrePr>
                      <m:sub>
                        <m:r>
                          <a:rPr lang="pt-PT" sz="1400" b="0" i="1" smtClean="0">
                            <a:latin typeface="Cambria Math"/>
                            <a:cs typeface="Arial" panose="020B0604020202020204" pitchFamily="34" charset="0"/>
                          </a:rPr>
                          <m:t>−</m:t>
                        </m:r>
                      </m:sub>
                      <m:sup>
                        <m:r>
                          <a:rPr lang="pt-PT" sz="1400" b="0" i="1" smtClean="0">
                            <a:latin typeface="Cambria Math"/>
                          </a:rPr>
                          <m:t>+</m:t>
                        </m:r>
                      </m:sup>
                      <m:e>
                        <m:r>
                          <a:rPr lang="pt-PT" sz="1400" b="0" i="1" smtClean="0">
                            <a:latin typeface="Cambria Math"/>
                          </a:rPr>
                          <m:t> 3</m:t>
                        </m:r>
                      </m:e>
                    </m:sPre>
                    <m:r>
                      <a:rPr lang="pt-PT" sz="1400" b="0" i="1" smtClean="0">
                        <a:latin typeface="Cambria Math"/>
                      </a:rPr>
                      <m:t>,</m:t>
                    </m:r>
                  </m:oMath>
                </a14:m>
                <a:r>
                  <a:rPr lang="pt-PT" sz="1200" dirty="0" smtClean="0">
                    <a:latin typeface="Arial" panose="020B0604020202020204" pitchFamily="34" charset="0"/>
                    <a:cs typeface="Arial" panose="020B0604020202020204" pitchFamily="34" charset="0"/>
                  </a:rPr>
                  <a:t> sendo o resultado do jogo, em €, para a experiência simulada, dado por:</a:t>
                </a:r>
              </a:p>
              <a:p>
                <a:pPr algn="just">
                  <a:tabLst>
                    <a:tab pos="268288" algn="l"/>
                  </a:tabLst>
                </a:pPr>
                <a:endParaRPr lang="pt-PT" sz="1200" dirty="0">
                  <a:latin typeface="Arial" panose="020B0604020202020204" pitchFamily="34" charset="0"/>
                  <a:cs typeface="Arial" panose="020B0604020202020204" pitchFamily="34" charset="0"/>
                </a:endParaRPr>
              </a:p>
              <a:p>
                <a:pPr algn="ctr">
                  <a:tabLst>
                    <a:tab pos="268288" algn="l"/>
                  </a:tabLst>
                </a:pPr>
                <a14:m>
                  <m:oMath xmlns:m="http://schemas.openxmlformats.org/officeDocument/2006/math">
                    <m:r>
                      <a:rPr lang="pt-PT" sz="1400" b="1" i="1" smtClean="0">
                        <a:latin typeface="Cambria Math"/>
                        <a:cs typeface="Arial" panose="020B0604020202020204" pitchFamily="34" charset="0"/>
                      </a:rPr>
                      <m:t>𝑹𝒆𝒔𝒖𝒍𝒕𝒂𝒅𝒐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𝟖</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𝒕</m:t>
                    </m:r>
                    <m:r>
                      <a:rPr lang="pt-PT" sz="1400" b="1" i="1" smtClean="0">
                        <a:latin typeface="Cambria Math"/>
                        <a:cs typeface="Arial" panose="020B0604020202020204" pitchFamily="34" charset="0"/>
                      </a:rPr>
                      <m:t>∗</m:t>
                    </m:r>
                  </m:oMath>
                </a14:m>
                <a:r>
                  <a:rPr lang="pt-PT" sz="1400" b="1" dirty="0" smtClean="0">
                    <a:latin typeface="Arial" panose="020B0604020202020204" pitchFamily="34" charset="0"/>
                    <a:cs typeface="Arial" panose="020B0604020202020204" pitchFamily="34" charset="0"/>
                  </a:rPr>
                  <a:t>1</a:t>
                </a:r>
              </a:p>
              <a:p>
                <a:pPr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504" y="764704"/>
                <a:ext cx="8856984" cy="5133649"/>
              </a:xfrm>
              <a:prstGeom prst="rect">
                <a:avLst/>
              </a:prstGeom>
              <a:blipFill rotWithShape="1">
                <a:blip r:embed="rId2"/>
                <a:stretch>
                  <a:fillRect l="-69" t="-11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9</a:t>
            </a:fld>
            <a:endParaRPr lang="en-GB" altLang="pt-PT" dirty="0"/>
          </a:p>
        </p:txBody>
      </p:sp>
    </p:spTree>
    <p:extLst>
      <p:ext uri="{BB962C8B-B14F-4D97-AF65-F5344CB8AC3E}">
        <p14:creationId xmlns:p14="http://schemas.microsoft.com/office/powerpoint/2010/main" val="173377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4503</TotalTime>
  <Words>4022</Words>
  <Application>Microsoft Office PowerPoint</Application>
  <PresentationFormat>Apresentação no Ecrã (4:3)</PresentationFormat>
  <Paragraphs>1839</Paragraphs>
  <Slides>37</Slides>
  <Notes>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37</vt:i4>
      </vt:variant>
    </vt:vector>
  </HeadingPairs>
  <TitlesOfParts>
    <vt:vector size="41" baseType="lpstr">
      <vt:lpstr>Arial</vt:lpstr>
      <vt:lpstr>Calibri</vt:lpstr>
      <vt:lpstr>Cambria Math</vt:lpstr>
      <vt:lpstr>Tema do Office</vt:lpstr>
      <vt:lpstr>ISEG – CURSO DE MAEG 2015/16 - INVESTIGAÇÃO OPERACIONAL II</vt:lpstr>
      <vt:lpstr>Apresentação do PowerPoint</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ISEG – CURSO DE GESTÃO 2014/15 - INVESTIGAÇÃO OPERACIONAL</dc:title>
  <dc:creator>Particular</dc:creator>
  <cp:lastModifiedBy>laptop</cp:lastModifiedBy>
  <cp:revision>333</cp:revision>
  <cp:lastPrinted>2016-02-17T10:51:31Z</cp:lastPrinted>
  <dcterms:created xsi:type="dcterms:W3CDTF">2014-09-22T16:18:29Z</dcterms:created>
  <dcterms:modified xsi:type="dcterms:W3CDTF">2017-03-10T17:57:13Z</dcterms:modified>
</cp:coreProperties>
</file>